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9612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71C39-9016-DFB8-EC1C-FD7CB1567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E42B65-2537-6C31-6685-D6B9AB463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80CDCB-00DD-62B1-B559-DB6DCF81D2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34E0E-0CCF-2720-E247-2BB2D3F584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99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6.jpe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6.jpe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6.jpe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6.jpeg"/><Relationship Id="rId7" Type="http://schemas.openxmlformats.org/officeDocument/2006/relationships/image" Target="../media/image38.jpg"/><Relationship Id="rId12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jpeg"/><Relationship Id="rId5" Type="http://schemas.openxmlformats.org/officeDocument/2006/relationships/image" Target="../media/image8.png"/><Relationship Id="rId10" Type="http://schemas.openxmlformats.org/officeDocument/2006/relationships/image" Target="../media/image41.jpeg"/><Relationship Id="rId4" Type="http://schemas.openxmlformats.org/officeDocument/2006/relationships/image" Target="../media/image7.png"/><Relationship Id="rId9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6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034"/>
            <a:ext cx="9144000" cy="318439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758716" y="2753503"/>
            <a:ext cx="1626568" cy="70551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1296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Zakiah Basuni</a:t>
            </a:r>
          </a:p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1296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Leni </a:t>
            </a:r>
            <a:r>
              <a:rPr lang="en" sz="1296" dirty="0" err="1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Rosilawati</a:t>
            </a:r>
            <a:endParaRPr lang="en-US" sz="1440" dirty="0"/>
          </a:p>
        </p:txBody>
      </p:sp>
      <p:sp>
        <p:nvSpPr>
          <p:cNvPr id="4" name="Shape 1"/>
          <p:cNvSpPr/>
          <p:nvPr/>
        </p:nvSpPr>
        <p:spPr>
          <a:xfrm>
            <a:off x="2425148" y="2186311"/>
            <a:ext cx="4293704" cy="0"/>
          </a:xfrm>
          <a:custGeom>
            <a:avLst/>
            <a:gdLst/>
            <a:ahLst/>
            <a:cxnLst/>
            <a:rect l="l" t="t" r="r" b="b"/>
            <a:pathLst>
              <a:path w="4293704">
                <a:moveTo>
                  <a:pt x="0" y="0"/>
                </a:moveTo>
                <a:moveTo>
                  <a:pt x="0" y="0"/>
                </a:moveTo>
                <a:lnTo>
                  <a:pt x="4293704" y="0"/>
                </a:lnTo>
              </a:path>
            </a:pathLst>
          </a:custGeom>
          <a:noFill/>
          <a:ln w="9525">
            <a:solidFill>
              <a:srgbClr val="FFFFFF"/>
            </a:solidFill>
            <a:prstDash val="solid"/>
            <a:headEnd type="none"/>
            <a:tailEnd type="none"/>
          </a:ln>
        </p:spPr>
      </p:sp>
      <p:sp>
        <p:nvSpPr>
          <p:cNvPr id="5" name="Text 2"/>
          <p:cNvSpPr/>
          <p:nvPr/>
        </p:nvSpPr>
        <p:spPr>
          <a:xfrm>
            <a:off x="432664" y="1401890"/>
            <a:ext cx="8278672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b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3456" b="1" kern="0" spc="72" dirty="0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Kaliandra and Charcoal Media</a:t>
            </a:r>
            <a:endParaRPr lang="en-US" sz="1440" dirty="0"/>
          </a:p>
        </p:txBody>
      </p:sp>
      <p:sp>
        <p:nvSpPr>
          <p:cNvPr id="6" name="Text 3"/>
          <p:cNvSpPr/>
          <p:nvPr/>
        </p:nvSpPr>
        <p:spPr>
          <a:xfrm>
            <a:off x="0" y="2179130"/>
            <a:ext cx="9144000" cy="41148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584" dirty="0">
                <a:solidFill>
                  <a:srgbClr val="002D9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Effects on Dendrobium Orchids</a:t>
            </a:r>
            <a:endParaRPr lang="en-US" sz="14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82838" y="344881"/>
            <a:ext cx="4778324" cy="85414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4032" b="1" dirty="0">
                <a:solidFill>
                  <a:srgbClr val="4454D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BACKGROUND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1266573" y="1630196"/>
            <a:ext cx="6723875" cy="200630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>
              <a:spcBef>
                <a:spcPts val="375"/>
              </a:spcBef>
            </a:pPr>
            <a:r>
              <a:rPr lang="en" sz="1600" dirty="0" err="1"/>
              <a:t>Orchid</a:t>
            </a:r>
            <a:r>
              <a:rPr lang="en" sz="1600" dirty="0"/>
              <a:t> </a:t>
            </a:r>
            <a:r>
              <a:rPr lang="en" sz="1600" dirty="0" err="1"/>
              <a:t>is </a:t>
            </a:r>
            <a:r>
              <a:rPr lang="en" sz="1600" dirty="0"/>
              <a:t>one </a:t>
            </a:r>
            <a:r>
              <a:rPr lang="en" sz="1600" dirty="0" err="1"/>
              <a:t>of the ornamental </a:t>
            </a:r>
            <a:r>
              <a:rPr lang="en" sz="1600" dirty="0"/>
              <a:t>flowers </a:t>
            </a:r>
            <a:r>
              <a:rPr lang="en" sz="1600" dirty="0" err="1"/>
              <a:t>worth</a:t>
            </a:r>
            <a:r>
              <a:rPr lang="en" sz="1600" dirty="0"/>
              <a:t> </a:t>
            </a:r>
            <a:r>
              <a:rPr lang="en" sz="1600" dirty="0" err="1"/>
              <a:t>economy</a:t>
            </a:r>
            <a:r>
              <a:rPr lang="en" sz="1600" dirty="0"/>
              <a:t> </a:t>
            </a:r>
            <a:r>
              <a:rPr lang="en" sz="1600" dirty="0" err="1"/>
              <a:t>tall </a:t>
            </a:r>
            <a:r>
              <a:rPr lang="en" sz="1600" dirty="0"/>
              <a:t>and </a:t>
            </a:r>
            <a:r>
              <a:rPr lang="en" sz="1600" dirty="0" err="1"/>
              <a:t>many</a:t>
            </a:r>
            <a:r>
              <a:rPr lang="en" sz="1600" dirty="0"/>
              <a:t> </a:t>
            </a:r>
            <a:r>
              <a:rPr lang="en" sz="1600" dirty="0" err="1"/>
              <a:t>popular</a:t>
            </a:r>
            <a:r>
              <a:rPr lang="en" sz="1600" dirty="0"/>
              <a:t> </a:t>
            </a:r>
            <a:r>
              <a:rPr lang="en" sz="1600" dirty="0" err="1"/>
              <a:t>society </a:t>
            </a:r>
            <a:r>
              <a:rPr lang="en" sz="1600" dirty="0"/>
              <a:t>. </a:t>
            </a:r>
            <a:r>
              <a:rPr lang="en" sz="1600" dirty="0" err="1"/>
              <a:t>Growth</a:t>
            </a:r>
            <a:r>
              <a:rPr lang="en" sz="1600" dirty="0"/>
              <a:t> </a:t>
            </a:r>
            <a:r>
              <a:rPr lang="en" sz="1600" dirty="0" err="1"/>
              <a:t>as well as</a:t>
            </a:r>
            <a:r>
              <a:rPr lang="en" sz="1600" dirty="0"/>
              <a:t> </a:t>
            </a:r>
            <a:r>
              <a:rPr lang="en" sz="1600" dirty="0" err="1"/>
              <a:t>quality</a:t>
            </a:r>
            <a:r>
              <a:rPr lang="en" sz="1600" dirty="0"/>
              <a:t> </a:t>
            </a:r>
            <a:r>
              <a:rPr lang="en" sz="1600" dirty="0" err="1"/>
              <a:t>The flowers </a:t>
            </a:r>
            <a:r>
              <a:rPr lang="en" sz="1600" dirty="0"/>
              <a:t>are greatly </a:t>
            </a:r>
            <a:r>
              <a:rPr lang="en" sz="1600" dirty="0" err="1"/>
              <a:t>influenced </a:t>
            </a:r>
            <a:r>
              <a:rPr lang="en" sz="1600" dirty="0"/>
              <a:t>by the </a:t>
            </a:r>
            <a:r>
              <a:rPr lang="en" sz="1600" dirty="0" err="1"/>
              <a:t>growing medium </a:t>
            </a:r>
            <a:r>
              <a:rPr lang="en" sz="1600" dirty="0"/>
              <a:t>. </a:t>
            </a:r>
            <a:r>
              <a:rPr lang="en" sz="1600" dirty="0" err="1"/>
              <a:t>Kaliandra</a:t>
            </a:r>
            <a:r>
              <a:rPr lang="en" sz="1600" dirty="0"/>
              <a:t> </a:t>
            </a:r>
            <a:r>
              <a:rPr lang="en" sz="1600" dirty="0" err="1"/>
              <a:t>can</a:t>
            </a:r>
            <a:r>
              <a:rPr lang="en" sz="1600" dirty="0"/>
              <a:t> </a:t>
            </a:r>
            <a:r>
              <a:rPr lang="en" sz="1600" dirty="0" err="1"/>
              <a:t>increase</a:t>
            </a:r>
            <a:r>
              <a:rPr lang="en" sz="1600" dirty="0"/>
              <a:t> </a:t>
            </a:r>
            <a:r>
              <a:rPr lang="en" sz="1600" dirty="0" err="1"/>
              <a:t>aeration </a:t>
            </a:r>
            <a:r>
              <a:rPr lang="en" sz="1600" dirty="0"/>
              <a:t>and </a:t>
            </a:r>
            <a:r>
              <a:rPr lang="en" sz="1600" dirty="0" err="1"/>
              <a:t>humidity </a:t>
            </a:r>
            <a:r>
              <a:rPr lang="en" sz="1600" dirty="0"/>
              <a:t>, </a:t>
            </a:r>
            <a:r>
              <a:rPr lang="en" sz="1600" dirty="0" err="1"/>
              <a:t>while</a:t>
            </a:r>
            <a:r>
              <a:rPr lang="en" sz="1600" dirty="0"/>
              <a:t> </a:t>
            </a:r>
            <a:r>
              <a:rPr lang="en" sz="1600" dirty="0" err="1"/>
              <a:t>charcoal</a:t>
            </a:r>
            <a:r>
              <a:rPr lang="en" sz="1600" dirty="0"/>
              <a:t> </a:t>
            </a:r>
            <a:r>
              <a:rPr lang="en" sz="1600" dirty="0" err="1"/>
              <a:t>wood</a:t>
            </a:r>
            <a:r>
              <a:rPr lang="en" sz="1600" dirty="0"/>
              <a:t> </a:t>
            </a:r>
            <a:r>
              <a:rPr lang="en" sz="1600" dirty="0" err="1"/>
              <a:t>guard</a:t>
            </a:r>
            <a:r>
              <a:rPr lang="en" sz="1600" dirty="0"/>
              <a:t> </a:t>
            </a:r>
            <a:r>
              <a:rPr lang="en" sz="1600" dirty="0" err="1"/>
              <a:t>porosity</a:t>
            </a:r>
            <a:r>
              <a:rPr lang="en" sz="1600" dirty="0"/>
              <a:t> </a:t>
            </a:r>
            <a:r>
              <a:rPr lang="en" sz="1600" dirty="0" err="1"/>
              <a:t>as well as</a:t>
            </a:r>
            <a:r>
              <a:rPr lang="en" sz="1600" dirty="0"/>
              <a:t> </a:t>
            </a:r>
            <a:r>
              <a:rPr lang="en" sz="1600" dirty="0" err="1"/>
              <a:t>pressing</a:t>
            </a:r>
            <a:r>
              <a:rPr lang="en" sz="1600" dirty="0"/>
              <a:t> harmful </a:t>
            </a:r>
            <a:r>
              <a:rPr lang="en" sz="1600" dirty="0" err="1"/>
              <a:t>microorganisms </a:t>
            </a:r>
            <a:r>
              <a:rPr lang="en" sz="1600" dirty="0"/>
              <a:t>. </a:t>
            </a:r>
            <a:r>
              <a:rPr lang="en" sz="1600" dirty="0" err="1"/>
              <a:t>Selecting the </a:t>
            </a:r>
            <a:r>
              <a:rPr lang="en" sz="1600" dirty="0"/>
              <a:t>right </a:t>
            </a:r>
            <a:r>
              <a:rPr lang="en" sz="1600" dirty="0" err="1"/>
              <a:t>planting </a:t>
            </a:r>
            <a:r>
              <a:rPr lang="en" sz="1600" dirty="0"/>
              <a:t>medium</a:t>
            </a:r>
            <a:r>
              <a:rPr lang="en" sz="1600" dirty="0" err="1"/>
              <a:t>​</a:t>
            </a:r>
            <a:r>
              <a:rPr lang="en" sz="1600" dirty="0"/>
              <a:t> </a:t>
            </a:r>
            <a:r>
              <a:rPr lang="en" sz="1600" dirty="0" err="1"/>
              <a:t>become</a:t>
            </a:r>
            <a:r>
              <a:rPr lang="en" sz="1600" dirty="0"/>
              <a:t> </a:t>
            </a:r>
            <a:r>
              <a:rPr lang="en" sz="1600" dirty="0" err="1"/>
              <a:t>key</a:t>
            </a:r>
            <a:r>
              <a:rPr lang="en" sz="1600" dirty="0"/>
              <a:t> </a:t>
            </a:r>
            <a:r>
              <a:rPr lang="en" sz="1600" dirty="0" err="1"/>
              <a:t>For</a:t>
            </a:r>
            <a:r>
              <a:rPr lang="en" sz="1600" dirty="0"/>
              <a:t> </a:t>
            </a:r>
            <a:r>
              <a:rPr lang="en" sz="1600" dirty="0" err="1"/>
              <a:t>produce</a:t>
            </a:r>
            <a:r>
              <a:rPr lang="en" sz="1600" dirty="0"/>
              <a:t> </a:t>
            </a:r>
            <a:r>
              <a:rPr lang="en" sz="1600" dirty="0" err="1"/>
              <a:t>orchid</a:t>
            </a:r>
            <a:r>
              <a:rPr lang="en" sz="1600" dirty="0"/>
              <a:t> </a:t>
            </a:r>
            <a:r>
              <a:rPr lang="en" sz="1600" i="1" dirty="0"/>
              <a:t>Dendrobium</a:t>
            </a:r>
            <a:r>
              <a:rPr lang="en" sz="1600" dirty="0"/>
              <a:t> </a:t>
            </a:r>
            <a:r>
              <a:rPr lang="en" sz="1600" dirty="0" err="1"/>
              <a:t>with</a:t>
            </a:r>
            <a:r>
              <a:rPr lang="en" sz="1600" dirty="0"/>
              <a:t> optimal </a:t>
            </a:r>
            <a:r>
              <a:rPr lang="en" sz="1600" dirty="0" err="1"/>
              <a:t>growth and quality flowers</a:t>
            </a:r>
            <a:r>
              <a:rPr lang="en" sz="1600" dirty="0"/>
              <a:t> </a:t>
            </a:r>
            <a:r>
              <a:rPr lang="en" sz="1600" dirty="0" err="1"/>
              <a:t>Good </a:t>
            </a:r>
            <a:r>
              <a:rPr lang="en" sz="1600" dirty="0"/>
              <a:t>.</a:t>
            </a:r>
            <a:endParaRPr lang="en-US" sz="1440" dirty="0"/>
          </a:p>
        </p:txBody>
      </p:sp>
      <p:sp>
        <p:nvSpPr>
          <p:cNvPr id="4" name="Text 2"/>
          <p:cNvSpPr/>
          <p:nvPr/>
        </p:nvSpPr>
        <p:spPr>
          <a:xfrm>
            <a:off x="707833" y="1525040"/>
            <a:ext cx="713232" cy="4289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endParaRPr lang="en-US" sz="1440" dirty="0"/>
          </a:p>
        </p:txBody>
      </p:sp>
      <p:sp>
        <p:nvSpPr>
          <p:cNvPr id="5" name="Text 3"/>
          <p:cNvSpPr/>
          <p:nvPr/>
        </p:nvSpPr>
        <p:spPr>
          <a:xfrm>
            <a:off x="5099303" y="1643912"/>
            <a:ext cx="3335950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endParaRPr lang="en-US" sz="1440" dirty="0"/>
          </a:p>
        </p:txBody>
      </p:sp>
      <p:sp>
        <p:nvSpPr>
          <p:cNvPr id="6" name="Text 4"/>
          <p:cNvSpPr/>
          <p:nvPr/>
        </p:nvSpPr>
        <p:spPr>
          <a:xfrm>
            <a:off x="4541083" y="1525040"/>
            <a:ext cx="713232" cy="4289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1267052" y="2335199"/>
            <a:ext cx="3335471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707918" y="2216327"/>
            <a:ext cx="713232" cy="4289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endParaRPr lang="en-US" sz="14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3370" y="1959269"/>
            <a:ext cx="5221112" cy="57607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2592" b="1" dirty="0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Orchid Planting Media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70" y="438260"/>
            <a:ext cx="914028" cy="9140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45154" y="742055"/>
            <a:ext cx="1356643" cy="9418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3888" b="1" dirty="0">
                <a:solidFill>
                  <a:srgbClr val="5196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01</a:t>
            </a:r>
            <a:endParaRPr lang="en-US" sz="14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108814" y="105860"/>
            <a:ext cx="8926325" cy="4987842"/>
          </a:xfrm>
          <a:custGeom>
            <a:avLst/>
            <a:gdLst/>
            <a:ahLst/>
            <a:cxnLst/>
            <a:rect l="l" t="t" r="r" b="b"/>
            <a:pathLst>
              <a:path w="8926325" h="4987842">
                <a:moveTo>
                  <a:pt x="0" y="623480"/>
                </a:moveTo>
                <a:moveTo>
                  <a:pt x="0" y="623480"/>
                </a:moveTo>
                <a:quadBezTo>
                  <a:pt x="0" y="0"/>
                  <a:pt x="623480" y="0"/>
                </a:quadBezTo>
                <a:lnTo>
                  <a:pt x="8302845" y="0"/>
                </a:lnTo>
                <a:quadBezTo>
                  <a:pt x="8926325" y="0"/>
                  <a:pt x="8926325" y="623480"/>
                </a:quadBezTo>
                <a:lnTo>
                  <a:pt x="8926325" y="4987842"/>
                </a:lnTo>
                <a:lnTo>
                  <a:pt x="0" y="4987842"/>
                </a:lnTo>
                <a:close/>
              </a:path>
            </a:pathLst>
          </a:custGeom>
          <a:solidFill>
            <a:srgbClr val="FFFFFF">
              <a:alpha val="38000"/>
            </a:srgbClr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8294" y="123444"/>
            <a:ext cx="8005572" cy="5852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2016" b="1" dirty="0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Kaliandra as a medium</a:t>
            </a:r>
            <a:endParaRPr lang="en-US" sz="144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10" y="346776"/>
            <a:ext cx="219456" cy="21945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38" y="237048"/>
            <a:ext cx="219456" cy="219456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607938" y="2555482"/>
            <a:ext cx="626301" cy="626301"/>
          </a:xfrm>
          <a:custGeom>
            <a:avLst/>
            <a:gdLst/>
            <a:ahLst/>
            <a:cxnLst/>
            <a:rect l="l" t="t" r="r" b="b"/>
            <a:pathLst>
              <a:path w="626301" h="626301">
                <a:moveTo>
                  <a:pt x="313151" y="0"/>
                </a:moveTo>
                <a:moveTo>
                  <a:pt x="313151" y="0"/>
                </a:moveTo>
                <a:cubicBezTo>
                  <a:pt x="485983" y="0"/>
                  <a:pt x="626301" y="140318"/>
                  <a:pt x="626301" y="313151"/>
                </a:cubicBezTo>
                <a:cubicBezTo>
                  <a:pt x="626301" y="485983"/>
                  <a:pt x="485983" y="626301"/>
                  <a:pt x="313151" y="626301"/>
                </a:cubicBezTo>
                <a:cubicBezTo>
                  <a:pt x="140318" y="626301"/>
                  <a:pt x="0" y="485983"/>
                  <a:pt x="0" y="313151"/>
                </a:cubicBezTo>
                <a:cubicBezTo>
                  <a:pt x="0" y="140318"/>
                  <a:pt x="140318" y="0"/>
                  <a:pt x="313151" y="0"/>
                </a:cubicBezTo>
                <a:close/>
              </a:path>
            </a:pathLst>
          </a:custGeom>
          <a:solidFill>
            <a:srgbClr val="5049D5"/>
          </a:solidFill>
          <a:ln w="238125">
            <a:solidFill>
              <a:srgbClr val="5049D5">
                <a:alpha val="25882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2346231" y="2868632"/>
            <a:ext cx="904086" cy="0"/>
          </a:xfrm>
          <a:custGeom>
            <a:avLst/>
            <a:gdLst/>
            <a:ahLst/>
            <a:cxnLst/>
            <a:rect l="l" t="t" r="r" b="b"/>
            <a:pathLst>
              <a:path w="904086">
                <a:moveTo>
                  <a:pt x="0" y="0"/>
                </a:moveTo>
                <a:moveTo>
                  <a:pt x="0" y="0"/>
                </a:moveTo>
                <a:lnTo>
                  <a:pt x="904086" y="0"/>
                </a:lnTo>
              </a:path>
            </a:pathLst>
          </a:custGeom>
          <a:noFill/>
          <a:ln w="9525">
            <a:solidFill>
              <a:srgbClr val="5049D5"/>
            </a:solidFill>
            <a:prstDash val="solid"/>
            <a:headEnd type="none"/>
            <a:tailEnd type="none"/>
          </a:ln>
        </p:spPr>
      </p:sp>
      <p:sp>
        <p:nvSpPr>
          <p:cNvPr id="8" name="Shape 4"/>
          <p:cNvSpPr/>
          <p:nvPr/>
        </p:nvSpPr>
        <p:spPr>
          <a:xfrm>
            <a:off x="1894037" y="3278417"/>
            <a:ext cx="0" cy="196229"/>
          </a:xfrm>
          <a:custGeom>
            <a:avLst/>
            <a:gdLst/>
            <a:ahLst/>
            <a:cxnLst/>
            <a:rect l="l" t="t" r="r" b="b"/>
            <a:pathLst>
              <a:path h="196229">
                <a:moveTo>
                  <a:pt x="0" y="196229"/>
                </a:moveTo>
                <a:moveTo>
                  <a:pt x="0" y="196229"/>
                </a:moveTo>
                <a:lnTo>
                  <a:pt x="0" y="0"/>
                </a:lnTo>
              </a:path>
            </a:pathLst>
          </a:custGeom>
          <a:noFill/>
          <a:ln w="12605">
            <a:solidFill>
              <a:srgbClr val="5049D5"/>
            </a:solidFill>
            <a:prstDash val="solid"/>
            <a:headEnd type="none"/>
            <a:tailEnd type="none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655" y="3520033"/>
            <a:ext cx="3389198" cy="1222844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655" y="3428926"/>
            <a:ext cx="3389198" cy="476790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3350218" y="2555482"/>
            <a:ext cx="626301" cy="626301"/>
          </a:xfrm>
          <a:custGeom>
            <a:avLst/>
            <a:gdLst/>
            <a:ahLst/>
            <a:cxnLst/>
            <a:rect l="l" t="t" r="r" b="b"/>
            <a:pathLst>
              <a:path w="626301" h="626301">
                <a:moveTo>
                  <a:pt x="313151" y="0"/>
                </a:moveTo>
                <a:moveTo>
                  <a:pt x="313151" y="0"/>
                </a:moveTo>
                <a:cubicBezTo>
                  <a:pt x="485983" y="0"/>
                  <a:pt x="626301" y="140318"/>
                  <a:pt x="626301" y="313151"/>
                </a:cubicBezTo>
                <a:cubicBezTo>
                  <a:pt x="626301" y="485983"/>
                  <a:pt x="485983" y="626301"/>
                  <a:pt x="313151" y="626301"/>
                </a:cubicBezTo>
                <a:cubicBezTo>
                  <a:pt x="140318" y="626301"/>
                  <a:pt x="0" y="485983"/>
                  <a:pt x="0" y="313151"/>
                </a:cubicBezTo>
                <a:cubicBezTo>
                  <a:pt x="0" y="140318"/>
                  <a:pt x="140318" y="0"/>
                  <a:pt x="313151" y="0"/>
                </a:cubicBezTo>
                <a:close/>
              </a:path>
            </a:pathLst>
          </a:custGeom>
          <a:solidFill>
            <a:srgbClr val="5196FF"/>
          </a:solidFill>
          <a:ln w="238125">
            <a:solidFill>
              <a:srgbClr val="5196FF">
                <a:alpha val="25882"/>
              </a:srgbClr>
            </a:solidFill>
            <a:prstDash val="solid"/>
          </a:ln>
        </p:spPr>
      </p:sp>
      <p:sp>
        <p:nvSpPr>
          <p:cNvPr id="12" name="Shape 6"/>
          <p:cNvSpPr/>
          <p:nvPr/>
        </p:nvSpPr>
        <p:spPr>
          <a:xfrm>
            <a:off x="3663369" y="2276419"/>
            <a:ext cx="304" cy="164514"/>
          </a:xfrm>
          <a:custGeom>
            <a:avLst/>
            <a:gdLst/>
            <a:ahLst/>
            <a:cxnLst/>
            <a:rect l="l" t="t" r="r" b="b"/>
            <a:pathLst>
              <a:path w="304" h="164514">
                <a:moveTo>
                  <a:pt x="304" y="164514"/>
                </a:moveTo>
                <a:moveTo>
                  <a:pt x="304" y="164514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5049D5"/>
            </a:solidFill>
            <a:prstDash val="solid"/>
            <a:headEnd type="none"/>
            <a:tailEnd type="none"/>
          </a:ln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7398" y="1053389"/>
            <a:ext cx="3388766" cy="1222553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279" y="962468"/>
            <a:ext cx="3388766" cy="476402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>
            <a:off x="5092499" y="2555482"/>
            <a:ext cx="626301" cy="626301"/>
          </a:xfrm>
          <a:custGeom>
            <a:avLst/>
            <a:gdLst/>
            <a:ahLst/>
            <a:cxnLst/>
            <a:rect l="l" t="t" r="r" b="b"/>
            <a:pathLst>
              <a:path w="626301" h="626301">
                <a:moveTo>
                  <a:pt x="313151" y="0"/>
                </a:moveTo>
                <a:moveTo>
                  <a:pt x="313151" y="0"/>
                </a:moveTo>
                <a:cubicBezTo>
                  <a:pt x="485983" y="0"/>
                  <a:pt x="626301" y="140318"/>
                  <a:pt x="626301" y="313151"/>
                </a:cubicBezTo>
                <a:cubicBezTo>
                  <a:pt x="626301" y="485983"/>
                  <a:pt x="485983" y="626301"/>
                  <a:pt x="313151" y="626301"/>
                </a:cubicBezTo>
                <a:cubicBezTo>
                  <a:pt x="140318" y="626301"/>
                  <a:pt x="0" y="485983"/>
                  <a:pt x="0" y="313151"/>
                </a:cubicBezTo>
                <a:cubicBezTo>
                  <a:pt x="0" y="140318"/>
                  <a:pt x="140318" y="0"/>
                  <a:pt x="313151" y="0"/>
                </a:cubicBezTo>
                <a:close/>
              </a:path>
            </a:pathLst>
          </a:custGeom>
          <a:solidFill>
            <a:srgbClr val="5049D5"/>
          </a:solidFill>
          <a:ln w="238125">
            <a:solidFill>
              <a:srgbClr val="5049D5">
                <a:alpha val="25882"/>
              </a:srgbClr>
            </a:solidFill>
            <a:prstDash val="solid"/>
          </a:ln>
        </p:spPr>
      </p:sp>
      <p:sp>
        <p:nvSpPr>
          <p:cNvPr id="16" name="Shape 8"/>
          <p:cNvSpPr/>
          <p:nvPr/>
        </p:nvSpPr>
        <p:spPr>
          <a:xfrm>
            <a:off x="6834780" y="2555482"/>
            <a:ext cx="626301" cy="626301"/>
          </a:xfrm>
          <a:custGeom>
            <a:avLst/>
            <a:gdLst/>
            <a:ahLst/>
            <a:cxnLst/>
            <a:rect l="l" t="t" r="r" b="b"/>
            <a:pathLst>
              <a:path w="626301" h="626301">
                <a:moveTo>
                  <a:pt x="313151" y="0"/>
                </a:moveTo>
                <a:moveTo>
                  <a:pt x="313151" y="0"/>
                </a:moveTo>
                <a:cubicBezTo>
                  <a:pt x="485983" y="0"/>
                  <a:pt x="626301" y="140318"/>
                  <a:pt x="626301" y="313151"/>
                </a:cubicBezTo>
                <a:cubicBezTo>
                  <a:pt x="626301" y="485983"/>
                  <a:pt x="485983" y="626301"/>
                  <a:pt x="313151" y="626301"/>
                </a:cubicBezTo>
                <a:cubicBezTo>
                  <a:pt x="140318" y="626301"/>
                  <a:pt x="0" y="485983"/>
                  <a:pt x="0" y="313151"/>
                </a:cubicBezTo>
                <a:cubicBezTo>
                  <a:pt x="0" y="140318"/>
                  <a:pt x="140318" y="0"/>
                  <a:pt x="313151" y="0"/>
                </a:cubicBezTo>
                <a:close/>
              </a:path>
            </a:pathLst>
          </a:custGeom>
          <a:solidFill>
            <a:srgbClr val="5196FF"/>
          </a:solidFill>
          <a:ln w="238125">
            <a:solidFill>
              <a:srgbClr val="5196FF">
                <a:alpha val="25882"/>
              </a:srgbClr>
            </a:solidFill>
            <a:prstDash val="solid"/>
          </a:ln>
        </p:spPr>
      </p:sp>
      <p:sp>
        <p:nvSpPr>
          <p:cNvPr id="17" name="Shape 9"/>
          <p:cNvSpPr/>
          <p:nvPr/>
        </p:nvSpPr>
        <p:spPr>
          <a:xfrm>
            <a:off x="5405650" y="3287561"/>
            <a:ext cx="0" cy="196229"/>
          </a:xfrm>
          <a:custGeom>
            <a:avLst/>
            <a:gdLst/>
            <a:ahLst/>
            <a:cxnLst/>
            <a:rect l="l" t="t" r="r" b="b"/>
            <a:pathLst>
              <a:path h="196229">
                <a:moveTo>
                  <a:pt x="0" y="196229"/>
                </a:moveTo>
                <a:moveTo>
                  <a:pt x="0" y="196229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5049D5"/>
            </a:solidFill>
            <a:prstDash val="solid"/>
            <a:headEnd type="none"/>
            <a:tailEnd type="none"/>
          </a:ln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4858" y="3529584"/>
            <a:ext cx="3388766" cy="1222553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24858" y="3438144"/>
            <a:ext cx="3388766" cy="476402"/>
          </a:xfrm>
          <a:prstGeom prst="rect">
            <a:avLst/>
          </a:prstGeom>
        </p:spPr>
      </p:pic>
      <p:sp>
        <p:nvSpPr>
          <p:cNvPr id="20" name="Shape 10"/>
          <p:cNvSpPr/>
          <p:nvPr/>
        </p:nvSpPr>
        <p:spPr>
          <a:xfrm>
            <a:off x="7147931" y="2281240"/>
            <a:ext cx="304" cy="164514"/>
          </a:xfrm>
          <a:custGeom>
            <a:avLst/>
            <a:gdLst/>
            <a:ahLst/>
            <a:cxnLst/>
            <a:rect l="l" t="t" r="r" b="b"/>
            <a:pathLst>
              <a:path w="304" h="164514">
                <a:moveTo>
                  <a:pt x="304" y="164514"/>
                </a:moveTo>
                <a:moveTo>
                  <a:pt x="304" y="164514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5049D5"/>
            </a:solidFill>
            <a:prstDash val="solid"/>
            <a:headEnd type="none"/>
            <a:tailEnd type="none"/>
          </a:ln>
        </p:spPr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1945" y="1057961"/>
            <a:ext cx="3388766" cy="1222553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1945" y="967435"/>
            <a:ext cx="3388766" cy="476402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088511" y="2868632"/>
            <a:ext cx="904086" cy="0"/>
          </a:xfrm>
          <a:custGeom>
            <a:avLst/>
            <a:gdLst/>
            <a:ahLst/>
            <a:cxnLst/>
            <a:rect l="l" t="t" r="r" b="b"/>
            <a:pathLst>
              <a:path w="904086">
                <a:moveTo>
                  <a:pt x="0" y="0"/>
                </a:moveTo>
                <a:moveTo>
                  <a:pt x="0" y="0"/>
                </a:moveTo>
                <a:lnTo>
                  <a:pt x="904086" y="0"/>
                </a:lnTo>
              </a:path>
            </a:pathLst>
          </a:custGeom>
          <a:noFill/>
          <a:ln w="9525">
            <a:solidFill>
              <a:srgbClr val="5049D5"/>
            </a:solidFill>
            <a:prstDash val="solid"/>
            <a:headEnd type="none"/>
            <a:tailEnd type="none"/>
          </a:ln>
        </p:spPr>
      </p:sp>
      <p:sp>
        <p:nvSpPr>
          <p:cNvPr id="24" name="Shape 12"/>
          <p:cNvSpPr/>
          <p:nvPr/>
        </p:nvSpPr>
        <p:spPr>
          <a:xfrm>
            <a:off x="5830111" y="2868632"/>
            <a:ext cx="904086" cy="0"/>
          </a:xfrm>
          <a:custGeom>
            <a:avLst/>
            <a:gdLst/>
            <a:ahLst/>
            <a:cxnLst/>
            <a:rect l="l" t="t" r="r" b="b"/>
            <a:pathLst>
              <a:path w="904086">
                <a:moveTo>
                  <a:pt x="0" y="0"/>
                </a:moveTo>
                <a:moveTo>
                  <a:pt x="0" y="0"/>
                </a:moveTo>
                <a:lnTo>
                  <a:pt x="904086" y="0"/>
                </a:lnTo>
              </a:path>
            </a:pathLst>
          </a:custGeom>
          <a:noFill/>
          <a:ln w="9525">
            <a:solidFill>
              <a:srgbClr val="5049D5"/>
            </a:solidFill>
            <a:prstDash val="solid"/>
            <a:headEnd type="none"/>
            <a:tailEnd type="none"/>
          </a:ln>
        </p:spPr>
      </p:sp>
      <p:pic>
        <p:nvPicPr>
          <p:cNvPr id="25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42171" y="2689715"/>
            <a:ext cx="357834" cy="357834"/>
          </a:xfrm>
          <a:prstGeom prst="rect">
            <a:avLst/>
          </a:prstGeom>
        </p:spPr>
      </p:pic>
      <p:pic>
        <p:nvPicPr>
          <p:cNvPr id="26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17065" y="2722328"/>
            <a:ext cx="292608" cy="292608"/>
          </a:xfrm>
          <a:prstGeom prst="rect">
            <a:avLst/>
          </a:prstGeom>
        </p:spPr>
      </p:pic>
      <p:pic>
        <p:nvPicPr>
          <p:cNvPr id="27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68490" y="2731472"/>
            <a:ext cx="274320" cy="274320"/>
          </a:xfrm>
          <a:prstGeom prst="rect">
            <a:avLst/>
          </a:prstGeom>
        </p:spPr>
      </p:pic>
      <p:pic>
        <p:nvPicPr>
          <p:cNvPr id="28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42191" y="2667464"/>
            <a:ext cx="411480" cy="402336"/>
          </a:xfrm>
          <a:prstGeom prst="rect">
            <a:avLst/>
          </a:prstGeom>
        </p:spPr>
      </p:pic>
      <p:sp>
        <p:nvSpPr>
          <p:cNvPr id="29" name="Text 13"/>
          <p:cNvSpPr/>
          <p:nvPr/>
        </p:nvSpPr>
        <p:spPr>
          <a:xfrm>
            <a:off x="289865" y="3429000"/>
            <a:ext cx="3315614" cy="47640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Characteristics of Kaliandra Media</a:t>
            </a:r>
            <a:endParaRPr lang="en-US" sz="1440" dirty="0"/>
          </a:p>
        </p:txBody>
      </p:sp>
      <p:sp>
        <p:nvSpPr>
          <p:cNvPr id="30" name="Text 14"/>
          <p:cNvSpPr/>
          <p:nvPr/>
        </p:nvSpPr>
        <p:spPr>
          <a:xfrm>
            <a:off x="253289" y="3887114"/>
            <a:ext cx="3388766" cy="50257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 err="1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Contain</a:t>
            </a: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" sz="1008" dirty="0" err="1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more nitrogen</a:t>
            </a: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​ </a:t>
            </a:r>
            <a:r>
              <a:rPr lang="en" sz="1008" dirty="0" err="1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high </a:t>
            </a: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optimal water retention, rich in organic nutrients for orchid growth.</a:t>
            </a:r>
            <a:endParaRPr lang="en-US" sz="1440" dirty="0"/>
          </a:p>
        </p:txBody>
      </p:sp>
      <p:sp>
        <p:nvSpPr>
          <p:cNvPr id="31" name="Text 15"/>
          <p:cNvSpPr/>
          <p:nvPr/>
        </p:nvSpPr>
        <p:spPr>
          <a:xfrm>
            <a:off x="1614830" y="962863"/>
            <a:ext cx="3388766" cy="47640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Benefits for Orchids</a:t>
            </a:r>
            <a:endParaRPr lang="en-US" sz="1440" dirty="0"/>
          </a:p>
        </p:txBody>
      </p:sp>
      <p:sp>
        <p:nvSpPr>
          <p:cNvPr id="32" name="Text 16"/>
          <p:cNvSpPr/>
          <p:nvPr/>
        </p:nvSpPr>
        <p:spPr>
          <a:xfrm>
            <a:off x="1587398" y="1420063"/>
            <a:ext cx="3388766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Supports healthy roots, maintains ideal humidity, improves the quality of Dendrobium flowers.</a:t>
            </a:r>
            <a:endParaRPr lang="en-US" sz="1440" dirty="0"/>
          </a:p>
        </p:txBody>
      </p:sp>
      <p:sp>
        <p:nvSpPr>
          <p:cNvPr id="33" name="Text 17"/>
          <p:cNvSpPr/>
          <p:nvPr/>
        </p:nvSpPr>
        <p:spPr>
          <a:xfrm>
            <a:off x="4153205" y="3429000"/>
            <a:ext cx="3388766" cy="47640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Environmental Excellence</a:t>
            </a:r>
            <a:endParaRPr lang="en-US" sz="1440" dirty="0"/>
          </a:p>
        </p:txBody>
      </p:sp>
      <p:sp>
        <p:nvSpPr>
          <p:cNvPr id="34" name="Text 18"/>
          <p:cNvSpPr/>
          <p:nvPr/>
        </p:nvSpPr>
        <p:spPr>
          <a:xfrm>
            <a:off x="4124858" y="3896258"/>
            <a:ext cx="3388766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Renewable, readily available, environmentally friendly compared to conventional media.</a:t>
            </a:r>
            <a:endParaRPr lang="en-US" sz="1440" dirty="0"/>
          </a:p>
        </p:txBody>
      </p:sp>
      <p:sp>
        <p:nvSpPr>
          <p:cNvPr id="35" name="Text 19"/>
          <p:cNvSpPr/>
          <p:nvPr/>
        </p:nvSpPr>
        <p:spPr>
          <a:xfrm>
            <a:off x="5501945" y="962863"/>
            <a:ext cx="3388766" cy="47640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Combination with Charcoal</a:t>
            </a:r>
            <a:endParaRPr lang="en-US" sz="1440" dirty="0"/>
          </a:p>
        </p:txBody>
      </p:sp>
      <p:sp>
        <p:nvSpPr>
          <p:cNvPr id="36" name="Text 20"/>
          <p:cNvSpPr/>
          <p:nvPr/>
        </p:nvSpPr>
        <p:spPr>
          <a:xfrm>
            <a:off x="5501945" y="1424635"/>
            <a:ext cx="3388766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Improves aeration, prevents mold, balances humidity for optimal growth.</a:t>
            </a:r>
            <a:endParaRPr lang="en-US" sz="14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8294" y="123444"/>
            <a:ext cx="8005572" cy="5852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2016" b="1" dirty="0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Charcoal as a medium</a:t>
            </a:r>
            <a:endParaRPr lang="en-US" sz="144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10" y="346776"/>
            <a:ext cx="219456" cy="21945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38" y="237048"/>
            <a:ext cx="219456" cy="219456"/>
          </a:xfrm>
          <a:prstGeom prst="rect">
            <a:avLst/>
          </a:prstGeom>
        </p:spPr>
      </p:pic>
      <p:pic>
        <p:nvPicPr>
          <p:cNvPr id="7" name="Image 3" descr="https://oceandoc-ai.obs.ap-southeast-3.myhuaweicloud.com:443/image_1757637756125_7lpbZl.jp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799152" y="1152860"/>
            <a:ext cx="1322772" cy="1322772"/>
          </a:xfrm>
          <a:prstGeom prst="ellipse">
            <a:avLst/>
          </a:prstGeom>
        </p:spPr>
      </p:pic>
      <p:pic>
        <p:nvPicPr>
          <p:cNvPr id="8" name="Image 4" descr="https://oceandoc-ai.obs.ap-southeast-3.myhuaweicloud.com:443/image_1757637759250_Xj8jog.jp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022076" y="1152860"/>
            <a:ext cx="1322772" cy="1322772"/>
          </a:xfrm>
          <a:prstGeom prst="ellipse">
            <a:avLst/>
          </a:prstGeom>
        </p:spPr>
      </p:pic>
      <p:pic>
        <p:nvPicPr>
          <p:cNvPr id="9" name="Image 5" descr="https://oceandoc-ai.obs.ap-southeast-3.myhuaweicloud.com:443/image_1757637762781_0JkPc9.jp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245001" y="1152860"/>
            <a:ext cx="1322772" cy="1322772"/>
          </a:xfrm>
          <a:prstGeom prst="ellipse">
            <a:avLst/>
          </a:prstGeom>
        </p:spPr>
      </p:pic>
      <p:sp>
        <p:nvSpPr>
          <p:cNvPr id="11" name="Text 3"/>
          <p:cNvSpPr/>
          <p:nvPr/>
        </p:nvSpPr>
        <p:spPr>
          <a:xfrm>
            <a:off x="331642" y="1585646"/>
            <a:ext cx="48917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440" dirty="0"/>
          </a:p>
        </p:txBody>
      </p:sp>
      <p:sp>
        <p:nvSpPr>
          <p:cNvPr id="13" name="Text 5"/>
          <p:cNvSpPr/>
          <p:nvPr/>
        </p:nvSpPr>
        <p:spPr>
          <a:xfrm>
            <a:off x="2554567" y="1585646"/>
            <a:ext cx="48917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440" dirty="0"/>
          </a:p>
        </p:txBody>
      </p:sp>
      <p:sp>
        <p:nvSpPr>
          <p:cNvPr id="15" name="Text 7"/>
          <p:cNvSpPr/>
          <p:nvPr/>
        </p:nvSpPr>
        <p:spPr>
          <a:xfrm>
            <a:off x="4777491" y="1585646"/>
            <a:ext cx="48917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440" dirty="0"/>
          </a:p>
        </p:txBody>
      </p:sp>
      <p:sp>
        <p:nvSpPr>
          <p:cNvPr id="17" name="Text 9"/>
          <p:cNvSpPr/>
          <p:nvPr/>
        </p:nvSpPr>
        <p:spPr>
          <a:xfrm>
            <a:off x="7000416" y="1585646"/>
            <a:ext cx="489170" cy="4289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endParaRPr lang="en-US" sz="1440" dirty="0"/>
          </a:p>
        </p:txBody>
      </p:sp>
      <p:sp>
        <p:nvSpPr>
          <p:cNvPr id="18" name="Text 10"/>
          <p:cNvSpPr/>
          <p:nvPr/>
        </p:nvSpPr>
        <p:spPr>
          <a:xfrm>
            <a:off x="722647" y="2604764"/>
            <a:ext cx="1916198" cy="38953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Characteristics of Charcoal</a:t>
            </a:r>
            <a:endParaRPr lang="en-US" sz="1440" dirty="0"/>
          </a:p>
        </p:txBody>
      </p:sp>
      <p:sp>
        <p:nvSpPr>
          <p:cNvPr id="19" name="Text 11"/>
          <p:cNvSpPr/>
          <p:nvPr/>
        </p:nvSpPr>
        <p:spPr>
          <a:xfrm>
            <a:off x="722647" y="2987174"/>
            <a:ext cx="1916198" cy="144475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Has high aeration, sterile, prevents fungus, supports orchid root growth.</a:t>
            </a:r>
            <a:endParaRPr lang="en-US" sz="1440" dirty="0"/>
          </a:p>
        </p:txBody>
      </p:sp>
      <p:sp>
        <p:nvSpPr>
          <p:cNvPr id="20" name="Text 12"/>
          <p:cNvSpPr/>
          <p:nvPr/>
        </p:nvSpPr>
        <p:spPr>
          <a:xfrm>
            <a:off x="3470232" y="2507267"/>
            <a:ext cx="1916198" cy="38953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196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Media Advantages</a:t>
            </a:r>
            <a:endParaRPr lang="en-US" sz="1440" dirty="0"/>
          </a:p>
        </p:txBody>
      </p:sp>
      <p:sp>
        <p:nvSpPr>
          <p:cNvPr id="21" name="Text 13"/>
          <p:cNvSpPr/>
          <p:nvPr/>
        </p:nvSpPr>
        <p:spPr>
          <a:xfrm>
            <a:off x="3470232" y="2940053"/>
            <a:ext cx="1916198" cy="144475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Not easy to rot, good drainage, maintains optimal humidity for Dendrobium orchids.</a:t>
            </a:r>
            <a:endParaRPr lang="en-US" sz="1440" dirty="0"/>
          </a:p>
        </p:txBody>
      </p:sp>
      <p:sp>
        <p:nvSpPr>
          <p:cNvPr id="22" name="Text 14"/>
          <p:cNvSpPr/>
          <p:nvPr/>
        </p:nvSpPr>
        <p:spPr>
          <a:xfrm>
            <a:off x="5907049" y="2667869"/>
            <a:ext cx="1916198" cy="38953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Growth Influence</a:t>
            </a:r>
            <a:endParaRPr lang="en-US" sz="1440" dirty="0"/>
          </a:p>
        </p:txBody>
      </p:sp>
      <p:sp>
        <p:nvSpPr>
          <p:cNvPr id="23" name="Text 15"/>
          <p:cNvSpPr/>
          <p:nvPr/>
        </p:nvSpPr>
        <p:spPr>
          <a:xfrm>
            <a:off x="5907049" y="3019540"/>
            <a:ext cx="1916198" cy="144475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Supports healthy root development, improves orchid flower quality.</a:t>
            </a:r>
            <a:endParaRPr lang="en-US" sz="1440" dirty="0"/>
          </a:p>
        </p:txBody>
      </p:sp>
      <p:sp>
        <p:nvSpPr>
          <p:cNvPr id="24" name="Text 16"/>
          <p:cNvSpPr/>
          <p:nvPr/>
        </p:nvSpPr>
        <p:spPr>
          <a:xfrm>
            <a:off x="6948288" y="2697320"/>
            <a:ext cx="1916198" cy="38953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endParaRPr lang="en-US" sz="1440" dirty="0"/>
          </a:p>
        </p:txBody>
      </p:sp>
      <p:sp>
        <p:nvSpPr>
          <p:cNvPr id="25" name="Text 17"/>
          <p:cNvSpPr/>
          <p:nvPr/>
        </p:nvSpPr>
        <p:spPr>
          <a:xfrm>
            <a:off x="6948288" y="3123431"/>
            <a:ext cx="1916198" cy="413959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endParaRPr lang="en-US" sz="144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954A322-699E-209E-440A-4299B8BE4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8294" y="1042398"/>
            <a:ext cx="1433234" cy="143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AB3688-9430-E70A-01AB-70E7E8EFA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F507C3C6-D5CA-615F-F77E-8A1499347131}"/>
              </a:ext>
            </a:extLst>
          </p:cNvPr>
          <p:cNvSpPr/>
          <p:nvPr/>
        </p:nvSpPr>
        <p:spPr>
          <a:xfrm>
            <a:off x="608294" y="123444"/>
            <a:ext cx="8005572" cy="52328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2016" b="1" dirty="0" err="1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Calliandra</a:t>
            </a:r>
            <a:r>
              <a:rPr lang="en" sz="2016" b="1" dirty="0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" sz="2016" b="1" dirty="0" err="1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as </a:t>
            </a:r>
            <a:r>
              <a:rPr lang="en" sz="2016" b="1" dirty="0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medium</a:t>
            </a:r>
            <a:endParaRPr lang="en-US" sz="1440" dirty="0"/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AA90F7DB-7350-AE7B-EA98-4D6FE6D72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10" y="346776"/>
            <a:ext cx="219456" cy="219456"/>
          </a:xfrm>
          <a:prstGeom prst="rect">
            <a:avLst/>
          </a:prstGeom>
        </p:spPr>
      </p:pic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5F84F92B-8675-95BC-F3B9-42A7153765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38" y="237048"/>
            <a:ext cx="219456" cy="219456"/>
          </a:xfrm>
          <a:prstGeom prst="rect">
            <a:avLst/>
          </a:prstGeom>
        </p:spPr>
      </p:pic>
      <p:pic>
        <p:nvPicPr>
          <p:cNvPr id="7" name="Image 3" descr="https://oceandoc-ai.obs.ap-southeast-3.myhuaweicloud.com:443/image_1757637756125_7lpbZl.jpg">
            <a:extLst>
              <a:ext uri="{FF2B5EF4-FFF2-40B4-BE49-F238E27FC236}">
                <a16:creationId xmlns:a16="http://schemas.microsoft.com/office/drawing/2014/main" id="{2B36667B-E110-A4F9-187F-11AF12F4E5F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799152" y="1152860"/>
            <a:ext cx="1322772" cy="1322772"/>
          </a:xfrm>
          <a:prstGeom prst="ellipse">
            <a:avLst/>
          </a:prstGeom>
        </p:spPr>
      </p:pic>
      <p:pic>
        <p:nvPicPr>
          <p:cNvPr id="8" name="Image 4" descr="https://oceandoc-ai.obs.ap-southeast-3.myhuaweicloud.com:443/image_1757637759250_Xj8jog.jpg">
            <a:extLst>
              <a:ext uri="{FF2B5EF4-FFF2-40B4-BE49-F238E27FC236}">
                <a16:creationId xmlns:a16="http://schemas.microsoft.com/office/drawing/2014/main" id="{33F94E83-841D-528F-5EB4-6E2FE3AF4F6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022076" y="1152860"/>
            <a:ext cx="1322772" cy="1322772"/>
          </a:xfrm>
          <a:prstGeom prst="ellipse">
            <a:avLst/>
          </a:prstGeom>
        </p:spPr>
      </p:pic>
      <p:pic>
        <p:nvPicPr>
          <p:cNvPr id="9" name="Image 5" descr="https://oceandoc-ai.obs.ap-southeast-3.myhuaweicloud.com:443/image_1757637762781_0JkPc9.jpg">
            <a:extLst>
              <a:ext uri="{FF2B5EF4-FFF2-40B4-BE49-F238E27FC236}">
                <a16:creationId xmlns:a16="http://schemas.microsoft.com/office/drawing/2014/main" id="{017EB6E0-402D-AE95-3890-166AAEADB31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245001" y="1152860"/>
            <a:ext cx="1322772" cy="1322772"/>
          </a:xfrm>
          <a:prstGeom prst="ellipse">
            <a:avLst/>
          </a:prstGeom>
        </p:spPr>
      </p:pic>
      <p:sp>
        <p:nvSpPr>
          <p:cNvPr id="11" name="Text 3">
            <a:extLst>
              <a:ext uri="{FF2B5EF4-FFF2-40B4-BE49-F238E27FC236}">
                <a16:creationId xmlns:a16="http://schemas.microsoft.com/office/drawing/2014/main" id="{5B66AF84-3F74-747E-B454-035BE74C50D7}"/>
              </a:ext>
            </a:extLst>
          </p:cNvPr>
          <p:cNvSpPr/>
          <p:nvPr/>
        </p:nvSpPr>
        <p:spPr>
          <a:xfrm>
            <a:off x="331642" y="1585646"/>
            <a:ext cx="489170" cy="4289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endParaRPr lang="en-US" sz="1440" dirty="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FEF119FB-AB2F-0229-90EF-F730806498F1}"/>
              </a:ext>
            </a:extLst>
          </p:cNvPr>
          <p:cNvSpPr/>
          <p:nvPr/>
        </p:nvSpPr>
        <p:spPr>
          <a:xfrm>
            <a:off x="2554567" y="1585646"/>
            <a:ext cx="48917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440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90983959-F3F7-313D-31D2-9B637BC127D6}"/>
              </a:ext>
            </a:extLst>
          </p:cNvPr>
          <p:cNvSpPr/>
          <p:nvPr/>
        </p:nvSpPr>
        <p:spPr>
          <a:xfrm>
            <a:off x="4777491" y="1585646"/>
            <a:ext cx="48917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440" dirty="0"/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E187831-0AE7-E754-DB23-977F58D13BF6}"/>
              </a:ext>
            </a:extLst>
          </p:cNvPr>
          <p:cNvSpPr/>
          <p:nvPr/>
        </p:nvSpPr>
        <p:spPr>
          <a:xfrm>
            <a:off x="7000416" y="1585646"/>
            <a:ext cx="489170" cy="4289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endParaRPr lang="en-US" sz="1440" dirty="0"/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D5FCB0FF-5980-0555-479E-503F23B7A135}"/>
              </a:ext>
            </a:extLst>
          </p:cNvPr>
          <p:cNvSpPr/>
          <p:nvPr/>
        </p:nvSpPr>
        <p:spPr>
          <a:xfrm>
            <a:off x="1094245" y="2891606"/>
            <a:ext cx="1916198" cy="38953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196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Media Advantages</a:t>
            </a:r>
            <a:endParaRPr lang="en-US" sz="1440" dirty="0"/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A8BD4CE1-4978-1C0D-937D-0C263A065551}"/>
              </a:ext>
            </a:extLst>
          </p:cNvPr>
          <p:cNvSpPr/>
          <p:nvPr/>
        </p:nvSpPr>
        <p:spPr>
          <a:xfrm>
            <a:off x="1209962" y="3324392"/>
            <a:ext cx="1916198" cy="11230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 err="1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Contain</a:t>
            </a: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" sz="1008" dirty="0" err="1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substance</a:t>
            </a: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" sz="1008" dirty="0" err="1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nitrogen, not </a:t>
            </a: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easily rotted, good drainage, maintains optimal humidity for Dendrobium orchids.</a:t>
            </a:r>
            <a:endParaRPr lang="en-US" sz="1440" dirty="0"/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1CE74BB1-8BFB-5103-8A3F-118D655B2641}"/>
              </a:ext>
            </a:extLst>
          </p:cNvPr>
          <p:cNvSpPr/>
          <p:nvPr/>
        </p:nvSpPr>
        <p:spPr>
          <a:xfrm>
            <a:off x="3725074" y="2983049"/>
            <a:ext cx="1916198" cy="38953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Growth Influence</a:t>
            </a:r>
            <a:endParaRPr lang="en-US" sz="1440" dirty="0"/>
          </a:p>
        </p:txBody>
      </p:sp>
      <p:sp>
        <p:nvSpPr>
          <p:cNvPr id="23" name="Text 15">
            <a:extLst>
              <a:ext uri="{FF2B5EF4-FFF2-40B4-BE49-F238E27FC236}">
                <a16:creationId xmlns:a16="http://schemas.microsoft.com/office/drawing/2014/main" id="{A9C86C5D-444C-BE19-9514-CAC921F44B69}"/>
              </a:ext>
            </a:extLst>
          </p:cNvPr>
          <p:cNvSpPr/>
          <p:nvPr/>
        </p:nvSpPr>
        <p:spPr>
          <a:xfrm>
            <a:off x="3727470" y="3363583"/>
            <a:ext cx="1916198" cy="65768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Supports healthy root development, improves orchid flower quality.</a:t>
            </a:r>
            <a:endParaRPr lang="en-US" sz="1440" dirty="0"/>
          </a:p>
        </p:txBody>
      </p:sp>
      <p:sp>
        <p:nvSpPr>
          <p:cNvPr id="24" name="Text 16">
            <a:extLst>
              <a:ext uri="{FF2B5EF4-FFF2-40B4-BE49-F238E27FC236}">
                <a16:creationId xmlns:a16="http://schemas.microsoft.com/office/drawing/2014/main" id="{77931AE2-F199-79F9-A312-FE796E93CC06}"/>
              </a:ext>
            </a:extLst>
          </p:cNvPr>
          <p:cNvSpPr/>
          <p:nvPr/>
        </p:nvSpPr>
        <p:spPr>
          <a:xfrm>
            <a:off x="6948288" y="2697320"/>
            <a:ext cx="1916198" cy="38953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endParaRPr lang="en-US" sz="1440" dirty="0"/>
          </a:p>
        </p:txBody>
      </p:sp>
      <p:sp>
        <p:nvSpPr>
          <p:cNvPr id="25" name="Text 17">
            <a:extLst>
              <a:ext uri="{FF2B5EF4-FFF2-40B4-BE49-F238E27FC236}">
                <a16:creationId xmlns:a16="http://schemas.microsoft.com/office/drawing/2014/main" id="{5DC21693-EABC-594D-A1DE-2D9A45084536}"/>
              </a:ext>
            </a:extLst>
          </p:cNvPr>
          <p:cNvSpPr/>
          <p:nvPr/>
        </p:nvSpPr>
        <p:spPr>
          <a:xfrm>
            <a:off x="6133557" y="2835414"/>
            <a:ext cx="1916198" cy="68480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>
              <a:spcBef>
                <a:spcPts val="375"/>
              </a:spcBef>
            </a:pPr>
            <a:r>
              <a:rPr lang="en" sz="1600" b="1" dirty="0" err="1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Influence</a:t>
            </a:r>
            <a:r>
              <a:rPr lang="en" sz="1600" b="1" dirty="0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" sz="1600" b="1" dirty="0" err="1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Growth</a:t>
            </a:r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FE4DE20-875B-2F64-A872-DE61E2FB2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25" y="1025229"/>
            <a:ext cx="1555938" cy="155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1C050DA-900B-37C5-5B55-F0A90AEDA7DC}"/>
              </a:ext>
            </a:extLst>
          </p:cNvPr>
          <p:cNvSpPr txBox="1"/>
          <p:nvPr/>
        </p:nvSpPr>
        <p:spPr>
          <a:xfrm>
            <a:off x="6133557" y="3414549"/>
            <a:ext cx="2175298" cy="1302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" sz="1200" dirty="0" err="1"/>
              <a:t>Providing natural </a:t>
            </a:r>
            <a:r>
              <a:rPr lang="en" sz="1200" dirty="0"/>
              <a:t>nitrogen </a:t>
            </a:r>
            <a:r>
              <a:rPr lang="en" sz="1200" dirty="0" err="1"/>
              <a:t>For</a:t>
            </a:r>
            <a:r>
              <a:rPr lang="en" sz="1200" dirty="0"/>
              <a:t> </a:t>
            </a:r>
            <a:r>
              <a:rPr lang="en" sz="1200" dirty="0" err="1"/>
              <a:t>growth</a:t>
            </a:r>
            <a:r>
              <a:rPr lang="en" sz="1200" dirty="0"/>
              <a:t> </a:t>
            </a:r>
            <a:r>
              <a:rPr lang="en" sz="1200" dirty="0" err="1"/>
              <a:t>leaves </a:t>
            </a:r>
            <a:r>
              <a:rPr lang="en" sz="1200" dirty="0"/>
              <a:t>and </a:t>
            </a:r>
            <a:r>
              <a:rPr lang="en" sz="1200" dirty="0" err="1"/>
              <a:t>stems</a:t>
            </a:r>
            <a:endParaRPr lang="en-US" sz="1200" dirty="0"/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" sz="1200" dirty="0" err="1"/>
              <a:t>More </a:t>
            </a:r>
            <a:r>
              <a:rPr lang="en" sz="1200" dirty="0"/>
              <a:t>leaves </a:t>
            </a:r>
            <a:r>
              <a:rPr lang="en" sz="1200" dirty="0" err="1"/>
              <a:t>green</a:t>
            </a:r>
            <a:endParaRPr lang="en-US" sz="1200" dirty="0"/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" sz="1200" dirty="0" err="1"/>
              <a:t>Support</a:t>
            </a:r>
            <a:r>
              <a:rPr lang="en" sz="1200" dirty="0"/>
              <a:t> </a:t>
            </a:r>
            <a:r>
              <a:rPr lang="en" sz="1200" dirty="0" err="1"/>
              <a:t>lush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43468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108814" y="77724"/>
            <a:ext cx="8926325" cy="4987842"/>
          </a:xfrm>
          <a:custGeom>
            <a:avLst/>
            <a:gdLst/>
            <a:ahLst/>
            <a:cxnLst/>
            <a:rect l="l" t="t" r="r" b="b"/>
            <a:pathLst>
              <a:path w="8926325" h="4987842">
                <a:moveTo>
                  <a:pt x="0" y="623480"/>
                </a:moveTo>
                <a:moveTo>
                  <a:pt x="0" y="623480"/>
                </a:moveTo>
                <a:quadBezTo>
                  <a:pt x="0" y="0"/>
                  <a:pt x="623480" y="0"/>
                </a:quadBezTo>
                <a:lnTo>
                  <a:pt x="8302845" y="0"/>
                </a:lnTo>
                <a:quadBezTo>
                  <a:pt x="8926325" y="0"/>
                  <a:pt x="8926325" y="623480"/>
                </a:quadBezTo>
                <a:lnTo>
                  <a:pt x="8926325" y="4987842"/>
                </a:lnTo>
                <a:lnTo>
                  <a:pt x="0" y="4987842"/>
                </a:lnTo>
                <a:close/>
              </a:path>
            </a:pathLst>
          </a:custGeom>
          <a:solidFill>
            <a:srgbClr val="FFFFFF">
              <a:alpha val="38000"/>
            </a:srgbClr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8294" y="123444"/>
            <a:ext cx="8005572" cy="5852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2016" b="1" dirty="0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Combination of planting media</a:t>
            </a:r>
            <a:endParaRPr lang="en-US" sz="144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10" y="346776"/>
            <a:ext cx="219456" cy="21945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38" y="237048"/>
            <a:ext cx="219456" cy="219456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390100" y="1187692"/>
            <a:ext cx="0" cy="3660054"/>
          </a:xfrm>
          <a:custGeom>
            <a:avLst/>
            <a:gdLst/>
            <a:ahLst/>
            <a:cxnLst/>
            <a:rect l="l" t="t" r="r" b="b"/>
            <a:pathLst>
              <a:path h="3660054">
                <a:moveTo>
                  <a:pt x="0" y="0"/>
                </a:moveTo>
                <a:moveTo>
                  <a:pt x="0" y="0"/>
                </a:moveTo>
                <a:lnTo>
                  <a:pt x="0" y="3660054"/>
                </a:lnTo>
              </a:path>
            </a:pathLst>
          </a:custGeom>
          <a:noFill/>
          <a:ln w="19736">
            <a:solidFill>
              <a:srgbClr val="5049D5"/>
            </a:solidFill>
            <a:prstDash val="solid"/>
            <a:headEnd type="none"/>
            <a:tailEnd type="none"/>
          </a:ln>
        </p:spPr>
      </p:sp>
      <p:sp>
        <p:nvSpPr>
          <p:cNvPr id="7" name="Shape 3"/>
          <p:cNvSpPr/>
          <p:nvPr/>
        </p:nvSpPr>
        <p:spPr>
          <a:xfrm>
            <a:off x="304842" y="1096096"/>
            <a:ext cx="189462" cy="189462"/>
          </a:xfrm>
          <a:custGeom>
            <a:avLst/>
            <a:gdLst/>
            <a:ahLst/>
            <a:cxnLst/>
            <a:rect l="l" t="t" r="r" b="b"/>
            <a:pathLst>
              <a:path w="189462" h="189462">
                <a:moveTo>
                  <a:pt x="94731" y="0"/>
                </a:moveTo>
                <a:moveTo>
                  <a:pt x="94731" y="0"/>
                </a:moveTo>
                <a:cubicBezTo>
                  <a:pt x="147014" y="0"/>
                  <a:pt x="189462" y="42448"/>
                  <a:pt x="189462" y="94731"/>
                </a:cubicBezTo>
                <a:cubicBezTo>
                  <a:pt x="189462" y="147014"/>
                  <a:pt x="147014" y="189462"/>
                  <a:pt x="94731" y="189462"/>
                </a:cubicBezTo>
                <a:cubicBezTo>
                  <a:pt x="42448" y="189462"/>
                  <a:pt x="0" y="147014"/>
                  <a:pt x="0" y="94731"/>
                </a:cubicBezTo>
                <a:cubicBezTo>
                  <a:pt x="0" y="42448"/>
                  <a:pt x="42448" y="0"/>
                  <a:pt x="94731" y="0"/>
                </a:cubicBezTo>
                <a:close/>
              </a:path>
            </a:pathLst>
          </a:custGeom>
          <a:solidFill>
            <a:srgbClr val="5049D5"/>
          </a:solidFill>
          <a:ln/>
        </p:spPr>
      </p:sp>
      <p:sp>
        <p:nvSpPr>
          <p:cNvPr id="8" name="Shape 4"/>
          <p:cNvSpPr/>
          <p:nvPr/>
        </p:nvSpPr>
        <p:spPr>
          <a:xfrm>
            <a:off x="2504386" y="1187692"/>
            <a:ext cx="0" cy="3660054"/>
          </a:xfrm>
          <a:custGeom>
            <a:avLst/>
            <a:gdLst/>
            <a:ahLst/>
            <a:cxnLst/>
            <a:rect l="l" t="t" r="r" b="b"/>
            <a:pathLst>
              <a:path h="3660054">
                <a:moveTo>
                  <a:pt x="0" y="0"/>
                </a:moveTo>
                <a:moveTo>
                  <a:pt x="0" y="0"/>
                </a:moveTo>
                <a:lnTo>
                  <a:pt x="0" y="3660054"/>
                </a:lnTo>
              </a:path>
            </a:pathLst>
          </a:custGeom>
          <a:noFill/>
          <a:ln w="19736">
            <a:solidFill>
              <a:srgbClr val="5196FF"/>
            </a:solidFill>
            <a:prstDash val="solid"/>
            <a:headEnd type="none"/>
            <a:tailEnd type="none"/>
          </a:ln>
        </p:spPr>
      </p:sp>
      <p:sp>
        <p:nvSpPr>
          <p:cNvPr id="9" name="Shape 5"/>
          <p:cNvSpPr/>
          <p:nvPr/>
        </p:nvSpPr>
        <p:spPr>
          <a:xfrm>
            <a:off x="2409655" y="1096096"/>
            <a:ext cx="189462" cy="189462"/>
          </a:xfrm>
          <a:custGeom>
            <a:avLst/>
            <a:gdLst/>
            <a:ahLst/>
            <a:cxnLst/>
            <a:rect l="l" t="t" r="r" b="b"/>
            <a:pathLst>
              <a:path w="189462" h="189462">
                <a:moveTo>
                  <a:pt x="94731" y="0"/>
                </a:moveTo>
                <a:moveTo>
                  <a:pt x="94731" y="0"/>
                </a:moveTo>
                <a:cubicBezTo>
                  <a:pt x="147014" y="0"/>
                  <a:pt x="189462" y="42448"/>
                  <a:pt x="189462" y="94731"/>
                </a:cubicBezTo>
                <a:cubicBezTo>
                  <a:pt x="189462" y="147014"/>
                  <a:pt x="147014" y="189462"/>
                  <a:pt x="94731" y="189462"/>
                </a:cubicBezTo>
                <a:cubicBezTo>
                  <a:pt x="42448" y="189462"/>
                  <a:pt x="0" y="147014"/>
                  <a:pt x="0" y="94731"/>
                </a:cubicBezTo>
                <a:cubicBezTo>
                  <a:pt x="0" y="42448"/>
                  <a:pt x="42448" y="0"/>
                  <a:pt x="94731" y="0"/>
                </a:cubicBezTo>
                <a:close/>
              </a:path>
            </a:pathLst>
          </a:custGeom>
          <a:solidFill>
            <a:srgbClr val="5196FF"/>
          </a:solidFill>
          <a:ln/>
        </p:spPr>
      </p:sp>
      <p:sp>
        <p:nvSpPr>
          <p:cNvPr id="10" name="Shape 6"/>
          <p:cNvSpPr/>
          <p:nvPr/>
        </p:nvSpPr>
        <p:spPr>
          <a:xfrm>
            <a:off x="4661050" y="1187692"/>
            <a:ext cx="0" cy="3660054"/>
          </a:xfrm>
          <a:custGeom>
            <a:avLst/>
            <a:gdLst/>
            <a:ahLst/>
            <a:cxnLst/>
            <a:rect l="l" t="t" r="r" b="b"/>
            <a:pathLst>
              <a:path h="3660054">
                <a:moveTo>
                  <a:pt x="0" y="0"/>
                </a:moveTo>
                <a:moveTo>
                  <a:pt x="0" y="0"/>
                </a:moveTo>
                <a:lnTo>
                  <a:pt x="0" y="3660054"/>
                </a:lnTo>
              </a:path>
            </a:pathLst>
          </a:custGeom>
          <a:noFill/>
          <a:ln w="19736">
            <a:solidFill>
              <a:srgbClr val="5049D5"/>
            </a:solidFill>
            <a:prstDash val="solid"/>
            <a:headEnd type="none"/>
            <a:tailEnd type="none"/>
          </a:ln>
        </p:spPr>
      </p:sp>
      <p:sp>
        <p:nvSpPr>
          <p:cNvPr id="11" name="Shape 7"/>
          <p:cNvSpPr/>
          <p:nvPr/>
        </p:nvSpPr>
        <p:spPr>
          <a:xfrm>
            <a:off x="4566319" y="1096096"/>
            <a:ext cx="189462" cy="189462"/>
          </a:xfrm>
          <a:custGeom>
            <a:avLst/>
            <a:gdLst/>
            <a:ahLst/>
            <a:cxnLst/>
            <a:rect l="l" t="t" r="r" b="b"/>
            <a:pathLst>
              <a:path w="189462" h="189462">
                <a:moveTo>
                  <a:pt x="94731" y="0"/>
                </a:moveTo>
                <a:moveTo>
                  <a:pt x="94731" y="0"/>
                </a:moveTo>
                <a:cubicBezTo>
                  <a:pt x="147014" y="0"/>
                  <a:pt x="189462" y="42448"/>
                  <a:pt x="189462" y="94731"/>
                </a:cubicBezTo>
                <a:cubicBezTo>
                  <a:pt x="189462" y="147014"/>
                  <a:pt x="147014" y="189462"/>
                  <a:pt x="94731" y="189462"/>
                </a:cubicBezTo>
                <a:cubicBezTo>
                  <a:pt x="42448" y="189462"/>
                  <a:pt x="0" y="147014"/>
                  <a:pt x="0" y="94731"/>
                </a:cubicBezTo>
                <a:cubicBezTo>
                  <a:pt x="0" y="42448"/>
                  <a:pt x="42448" y="0"/>
                  <a:pt x="94731" y="0"/>
                </a:cubicBezTo>
                <a:close/>
              </a:path>
            </a:pathLst>
          </a:custGeom>
          <a:solidFill>
            <a:srgbClr val="5049D5"/>
          </a:solidFill>
          <a:ln/>
        </p:spPr>
      </p:sp>
      <p:sp>
        <p:nvSpPr>
          <p:cNvPr id="12" name="Shape 8"/>
          <p:cNvSpPr/>
          <p:nvPr/>
        </p:nvSpPr>
        <p:spPr>
          <a:xfrm>
            <a:off x="6828200" y="1187692"/>
            <a:ext cx="0" cy="3660054"/>
          </a:xfrm>
          <a:custGeom>
            <a:avLst/>
            <a:gdLst/>
            <a:ahLst/>
            <a:cxnLst/>
            <a:rect l="l" t="t" r="r" b="b"/>
            <a:pathLst>
              <a:path h="3660054">
                <a:moveTo>
                  <a:pt x="0" y="0"/>
                </a:moveTo>
                <a:moveTo>
                  <a:pt x="0" y="0"/>
                </a:moveTo>
                <a:lnTo>
                  <a:pt x="0" y="3660054"/>
                </a:lnTo>
              </a:path>
            </a:pathLst>
          </a:custGeom>
          <a:noFill/>
          <a:ln w="19736">
            <a:solidFill>
              <a:srgbClr val="5196FF"/>
            </a:solidFill>
            <a:prstDash val="solid"/>
            <a:headEnd type="none"/>
            <a:tailEnd type="none"/>
          </a:ln>
        </p:spPr>
      </p:sp>
      <p:sp>
        <p:nvSpPr>
          <p:cNvPr id="13" name="Shape 9"/>
          <p:cNvSpPr/>
          <p:nvPr/>
        </p:nvSpPr>
        <p:spPr>
          <a:xfrm>
            <a:off x="6733469" y="1096096"/>
            <a:ext cx="189462" cy="189462"/>
          </a:xfrm>
          <a:custGeom>
            <a:avLst/>
            <a:gdLst/>
            <a:ahLst/>
            <a:cxnLst/>
            <a:rect l="l" t="t" r="r" b="b"/>
            <a:pathLst>
              <a:path w="189462" h="189462">
                <a:moveTo>
                  <a:pt x="94731" y="0"/>
                </a:moveTo>
                <a:moveTo>
                  <a:pt x="94731" y="0"/>
                </a:moveTo>
                <a:cubicBezTo>
                  <a:pt x="147014" y="0"/>
                  <a:pt x="189462" y="42448"/>
                  <a:pt x="189462" y="94731"/>
                </a:cubicBezTo>
                <a:cubicBezTo>
                  <a:pt x="189462" y="147014"/>
                  <a:pt x="147014" y="189462"/>
                  <a:pt x="94731" y="189462"/>
                </a:cubicBezTo>
                <a:cubicBezTo>
                  <a:pt x="42448" y="189462"/>
                  <a:pt x="0" y="147014"/>
                  <a:pt x="0" y="94731"/>
                </a:cubicBezTo>
                <a:cubicBezTo>
                  <a:pt x="0" y="42448"/>
                  <a:pt x="42448" y="0"/>
                  <a:pt x="94731" y="0"/>
                </a:cubicBezTo>
                <a:close/>
              </a:path>
            </a:pathLst>
          </a:custGeom>
          <a:solidFill>
            <a:srgbClr val="5196FF"/>
          </a:solidFill>
          <a:ln/>
        </p:spPr>
      </p:sp>
      <p:sp>
        <p:nvSpPr>
          <p:cNvPr id="14" name="Text 10"/>
          <p:cNvSpPr/>
          <p:nvPr/>
        </p:nvSpPr>
        <p:spPr>
          <a:xfrm>
            <a:off x="484831" y="1380883"/>
            <a:ext cx="1953132" cy="42258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Calliandra and charcoal media.</a:t>
            </a:r>
            <a:endParaRPr lang="en-US" sz="1440" dirty="0"/>
          </a:p>
        </p:txBody>
      </p:sp>
      <p:pic>
        <p:nvPicPr>
          <p:cNvPr id="15" name="Image 2" descr="https://oceandoc-ai.obs.ap-southeast-3.myhuaweicloud.com:443/image_1757637752181_5Qjpj6.jpg"/>
          <p:cNvPicPr>
            <a:picLocks noChangeAspect="1"/>
          </p:cNvPicPr>
          <p:nvPr/>
        </p:nvPicPr>
        <p:blipFill>
          <a:blip r:embed="rId6"/>
          <a:srcRect t="10000" b="10000"/>
          <a:stretch/>
        </p:blipFill>
        <p:spPr>
          <a:xfrm>
            <a:off x="484632" y="3348104"/>
            <a:ext cx="1875434" cy="149961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84831" y="1877608"/>
            <a:ext cx="1953132" cy="144475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ideal combination for Dendrobium orchid growth with a balance of nutrients and aeration.</a:t>
            </a:r>
            <a:endParaRPr lang="en-US" sz="1440" dirty="0"/>
          </a:p>
        </p:txBody>
      </p:sp>
      <p:sp>
        <p:nvSpPr>
          <p:cNvPr id="17" name="Text 12"/>
          <p:cNvSpPr/>
          <p:nvPr/>
        </p:nvSpPr>
        <p:spPr>
          <a:xfrm>
            <a:off x="2615405" y="1380883"/>
            <a:ext cx="1953132" cy="42258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196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Optimal proportions.</a:t>
            </a:r>
            <a:endParaRPr lang="en-US" sz="1440" dirty="0"/>
          </a:p>
        </p:txBody>
      </p:sp>
      <p:pic>
        <p:nvPicPr>
          <p:cNvPr id="18" name="Image 3" descr="https://oceandoc-ai.obs.ap-southeast-3.myhuaweicloud.com:443/image_1757637755924_C4B7re.jpg"/>
          <p:cNvPicPr>
            <a:picLocks noChangeAspect="1"/>
          </p:cNvPicPr>
          <p:nvPr/>
        </p:nvPicPr>
        <p:blipFill>
          <a:blip r:embed="rId7"/>
          <a:srcRect t="10000" b="10000"/>
          <a:stretch/>
        </p:blipFill>
        <p:spPr>
          <a:xfrm>
            <a:off x="2648705" y="3348104"/>
            <a:ext cx="1875434" cy="149961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2615405" y="1877608"/>
            <a:ext cx="1953132" cy="144475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50:50 ratio provides sufficient moisture and good drainage for the roots.</a:t>
            </a:r>
            <a:endParaRPr lang="en-US" sz="1440" dirty="0"/>
          </a:p>
        </p:txBody>
      </p:sp>
      <p:sp>
        <p:nvSpPr>
          <p:cNvPr id="20" name="Text 14"/>
          <p:cNvSpPr/>
          <p:nvPr/>
        </p:nvSpPr>
        <p:spPr>
          <a:xfrm>
            <a:off x="4755452" y="1380883"/>
            <a:ext cx="1953132" cy="42258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Combination benefits.</a:t>
            </a:r>
            <a:endParaRPr lang="en-US" sz="1440" dirty="0"/>
          </a:p>
        </p:txBody>
      </p:sp>
      <p:pic>
        <p:nvPicPr>
          <p:cNvPr id="21" name="Image 4" descr="https://oceandoc-ai.obs.ap-southeast-3.myhuaweicloud.com:443/image_1757637758765_TPQk93.jpg"/>
          <p:cNvPicPr>
            <a:picLocks noChangeAspect="1"/>
          </p:cNvPicPr>
          <p:nvPr/>
        </p:nvPicPr>
        <p:blipFill>
          <a:blip r:embed="rId8"/>
          <a:srcRect t="10000" b="10000"/>
          <a:stretch/>
        </p:blipFill>
        <p:spPr>
          <a:xfrm>
            <a:off x="4812778" y="3348104"/>
            <a:ext cx="1875434" cy="1499616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755452" y="1877608"/>
            <a:ext cx="1953132" cy="144475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Significantly increases vegetative growth and quality of orchid flowers.</a:t>
            </a:r>
            <a:endParaRPr lang="en-US" sz="1440" dirty="0"/>
          </a:p>
        </p:txBody>
      </p:sp>
      <p:sp>
        <p:nvSpPr>
          <p:cNvPr id="23" name="Text 16"/>
          <p:cNvSpPr/>
          <p:nvPr/>
        </p:nvSpPr>
        <p:spPr>
          <a:xfrm>
            <a:off x="6886026" y="1380883"/>
            <a:ext cx="1953132" cy="42258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196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Practical applications.</a:t>
            </a:r>
            <a:endParaRPr lang="en-US" sz="1440" dirty="0"/>
          </a:p>
        </p:txBody>
      </p:sp>
      <p:pic>
        <p:nvPicPr>
          <p:cNvPr id="24" name="Image 5" descr="https://oceandoc-ai.obs.ap-southeast-3.myhuaweicloud.com:443/image_1757637761692_mGPo7j.jpg"/>
          <p:cNvPicPr>
            <a:picLocks noChangeAspect="1"/>
          </p:cNvPicPr>
          <p:nvPr/>
        </p:nvPicPr>
        <p:blipFill>
          <a:blip r:embed="rId9"/>
          <a:srcRect t="10000" b="10000"/>
          <a:stretch/>
        </p:blipFill>
        <p:spPr>
          <a:xfrm>
            <a:off x="6976851" y="3348104"/>
            <a:ext cx="1875434" cy="1499616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6886026" y="1877608"/>
            <a:ext cx="1953132" cy="144475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Easily available, economical, and environmentally friendly for sustainable orchid cultivation.</a:t>
            </a:r>
            <a:endParaRPr lang="en-US" sz="14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3370" y="1959269"/>
            <a:ext cx="5221112" cy="57607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2592" b="1" dirty="0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Vegetative Growth of Dendrobium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70" y="438260"/>
            <a:ext cx="914028" cy="9140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45154" y="742055"/>
            <a:ext cx="1356643" cy="9418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3888" b="1" dirty="0">
                <a:solidFill>
                  <a:srgbClr val="5196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02</a:t>
            </a:r>
            <a:endParaRPr lang="en-US" sz="14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108814" y="77724"/>
            <a:ext cx="8926325" cy="4987842"/>
          </a:xfrm>
          <a:custGeom>
            <a:avLst/>
            <a:gdLst/>
            <a:ahLst/>
            <a:cxnLst/>
            <a:rect l="l" t="t" r="r" b="b"/>
            <a:pathLst>
              <a:path w="8926325" h="4987842">
                <a:moveTo>
                  <a:pt x="0" y="623480"/>
                </a:moveTo>
                <a:moveTo>
                  <a:pt x="0" y="623480"/>
                </a:moveTo>
                <a:quadBezTo>
                  <a:pt x="0" y="0"/>
                  <a:pt x="623480" y="0"/>
                </a:quadBezTo>
                <a:lnTo>
                  <a:pt x="8302845" y="0"/>
                </a:lnTo>
                <a:quadBezTo>
                  <a:pt x="8926325" y="0"/>
                  <a:pt x="8926325" y="623480"/>
                </a:quadBezTo>
                <a:lnTo>
                  <a:pt x="8926325" y="4987842"/>
                </a:lnTo>
                <a:lnTo>
                  <a:pt x="0" y="4987842"/>
                </a:lnTo>
                <a:close/>
              </a:path>
            </a:pathLst>
          </a:custGeom>
          <a:solidFill>
            <a:srgbClr val="FFFFFF">
              <a:alpha val="38000"/>
            </a:srgbClr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8294" y="123444"/>
            <a:ext cx="8005572" cy="5852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2016" b="1" dirty="0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Plant root development</a:t>
            </a:r>
            <a:endParaRPr lang="en-US" sz="144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10" y="346776"/>
            <a:ext cx="219456" cy="21945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38" y="237048"/>
            <a:ext cx="219456" cy="21945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76674" y="1048817"/>
            <a:ext cx="3017520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Optimal root growth.</a:t>
            </a:r>
            <a:endParaRPr lang="en-US" sz="1440" dirty="0"/>
          </a:p>
        </p:txBody>
      </p:sp>
      <p:pic>
        <p:nvPicPr>
          <p:cNvPr id="7" name="Image 2" descr="https://oceandoc-ai.obs.ap-southeast-3.myhuaweicloud.com:443/image_1757637757536_kbUlJJ.jpg"/>
          <p:cNvPicPr>
            <a:picLocks noChangeAspect="1"/>
          </p:cNvPicPr>
          <p:nvPr/>
        </p:nvPicPr>
        <p:blipFill>
          <a:blip r:embed="rId6"/>
          <a:srcRect l="12547" r="12547"/>
          <a:stretch/>
        </p:blipFill>
        <p:spPr>
          <a:xfrm>
            <a:off x="3401524" y="1043680"/>
            <a:ext cx="2340953" cy="175571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61053" y="1526134"/>
            <a:ext cx="3033142" cy="9144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Calliandra and charcoal media support the development of Dendrobium orchid roots well.</a:t>
            </a:r>
            <a:endParaRPr lang="en-US" sz="1440" dirty="0"/>
          </a:p>
        </p:txBody>
      </p:sp>
      <p:sp>
        <p:nvSpPr>
          <p:cNvPr id="9" name="Text 4"/>
          <p:cNvSpPr/>
          <p:nvPr/>
        </p:nvSpPr>
        <p:spPr>
          <a:xfrm>
            <a:off x="276674" y="2960827"/>
            <a:ext cx="3017520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Root length increases.</a:t>
            </a:r>
            <a:endParaRPr lang="en-US" sz="1440" dirty="0"/>
          </a:p>
        </p:txBody>
      </p:sp>
      <p:pic>
        <p:nvPicPr>
          <p:cNvPr id="10" name="Image 3" descr="https://oceandoc-ai.obs.ap-southeast-3.myhuaweicloud.com:443/image_1757637760364_s6o9So.jpg"/>
          <p:cNvPicPr>
            <a:picLocks noChangeAspect="1"/>
          </p:cNvPicPr>
          <p:nvPr/>
        </p:nvPicPr>
        <p:blipFill>
          <a:blip r:embed="rId7"/>
          <a:srcRect l="12547" r="12547"/>
          <a:stretch/>
        </p:blipFill>
        <p:spPr>
          <a:xfrm>
            <a:off x="3401524" y="2939380"/>
            <a:ext cx="2340953" cy="175571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67530" y="3414935"/>
            <a:ext cx="3033142" cy="9144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Periodic measurements showed significant increase in root length in the combination media.</a:t>
            </a:r>
            <a:endParaRPr lang="en-US" sz="1440" dirty="0"/>
          </a:p>
        </p:txBody>
      </p:sp>
      <p:sp>
        <p:nvSpPr>
          <p:cNvPr id="12" name="Text 6"/>
          <p:cNvSpPr/>
          <p:nvPr/>
        </p:nvSpPr>
        <p:spPr>
          <a:xfrm>
            <a:off x="5897880" y="1048817"/>
            <a:ext cx="3017520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Healthy roots.</a:t>
            </a:r>
            <a:endParaRPr lang="en-US" sz="1440" dirty="0"/>
          </a:p>
        </p:txBody>
      </p:sp>
      <p:sp>
        <p:nvSpPr>
          <p:cNvPr id="13" name="Text 7"/>
          <p:cNvSpPr/>
          <p:nvPr/>
        </p:nvSpPr>
        <p:spPr>
          <a:xfrm>
            <a:off x="5897880" y="1526112"/>
            <a:ext cx="3033142" cy="9144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The plant roots show a fresh green color with no signs of decay.</a:t>
            </a:r>
            <a:endParaRPr lang="en-US" sz="1440" dirty="0"/>
          </a:p>
        </p:txBody>
      </p:sp>
      <p:sp>
        <p:nvSpPr>
          <p:cNvPr id="14" name="Text 8"/>
          <p:cNvSpPr/>
          <p:nvPr/>
        </p:nvSpPr>
        <p:spPr>
          <a:xfrm>
            <a:off x="5897880" y="2960805"/>
            <a:ext cx="3017520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Strong root system.</a:t>
            </a:r>
            <a:endParaRPr lang="en-US" sz="1440" dirty="0"/>
          </a:p>
        </p:txBody>
      </p:sp>
      <p:sp>
        <p:nvSpPr>
          <p:cNvPr id="15" name="Text 9"/>
          <p:cNvSpPr/>
          <p:nvPr/>
        </p:nvSpPr>
        <p:spPr>
          <a:xfrm>
            <a:off x="5904358" y="3414935"/>
            <a:ext cx="3033142" cy="9144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The planting medium provides good aeration so that the roots grow strong and spread.</a:t>
            </a:r>
            <a:endParaRPr lang="en-US" sz="14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108814" y="77724"/>
            <a:ext cx="8926325" cy="4987842"/>
          </a:xfrm>
          <a:custGeom>
            <a:avLst/>
            <a:gdLst/>
            <a:ahLst/>
            <a:cxnLst/>
            <a:rect l="l" t="t" r="r" b="b"/>
            <a:pathLst>
              <a:path w="8926325" h="4987842">
                <a:moveTo>
                  <a:pt x="0" y="623480"/>
                </a:moveTo>
                <a:moveTo>
                  <a:pt x="0" y="623480"/>
                </a:moveTo>
                <a:quadBezTo>
                  <a:pt x="0" y="0"/>
                  <a:pt x="623480" y="0"/>
                </a:quadBezTo>
                <a:lnTo>
                  <a:pt x="8302845" y="0"/>
                </a:lnTo>
                <a:quadBezTo>
                  <a:pt x="8926325" y="0"/>
                  <a:pt x="8926325" y="623480"/>
                </a:quadBezTo>
                <a:lnTo>
                  <a:pt x="8926325" y="4987842"/>
                </a:lnTo>
                <a:lnTo>
                  <a:pt x="0" y="4987842"/>
                </a:lnTo>
                <a:close/>
              </a:path>
            </a:pathLst>
          </a:custGeom>
          <a:solidFill>
            <a:srgbClr val="FFFFFF">
              <a:alpha val="38000"/>
            </a:srgbClr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8294" y="123444"/>
            <a:ext cx="8005572" cy="5852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2016" b="1" dirty="0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Orchid stem height</a:t>
            </a:r>
            <a:endParaRPr lang="en-US" sz="144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10" y="346776"/>
            <a:ext cx="219456" cy="21945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38" y="237048"/>
            <a:ext cx="219456" cy="21945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039" y="1306072"/>
            <a:ext cx="8922252" cy="1895978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444122" y="1219329"/>
            <a:ext cx="750342" cy="292816"/>
          </a:xfrm>
          <a:custGeom>
            <a:avLst/>
            <a:gdLst/>
            <a:ahLst/>
            <a:cxnLst/>
            <a:rect l="l" t="t" r="r" b="b"/>
            <a:pathLst>
              <a:path w="750342" h="292816">
                <a:moveTo>
                  <a:pt x="36602" y="0"/>
                </a:moveTo>
                <a:moveTo>
                  <a:pt x="36602" y="0"/>
                </a:moveTo>
                <a:lnTo>
                  <a:pt x="713740" y="0"/>
                </a:lnTo>
                <a:quadBezTo>
                  <a:pt x="750342" y="0"/>
                  <a:pt x="750342" y="36602"/>
                </a:quadBezTo>
                <a:lnTo>
                  <a:pt x="750342" y="256214"/>
                </a:lnTo>
                <a:quadBezTo>
                  <a:pt x="750342" y="292816"/>
                  <a:pt x="713740" y="292816"/>
                </a:quadBezTo>
                <a:lnTo>
                  <a:pt x="36602" y="292816"/>
                </a:lnTo>
                <a:quadBezTo>
                  <a:pt x="0" y="292816"/>
                  <a:pt x="0" y="256214"/>
                </a:quadBezTo>
                <a:lnTo>
                  <a:pt x="0" y="36602"/>
                </a:lnTo>
                <a:quadBezTo>
                  <a:pt x="0" y="0"/>
                  <a:pt x="36602" y="0"/>
                </a:quadBezTo>
                <a:close/>
              </a:path>
            </a:pathLst>
          </a:custGeom>
          <a:solidFill>
            <a:srgbClr val="5049D5"/>
          </a:solidFill>
          <a:ln/>
        </p:spPr>
      </p:sp>
      <p:sp>
        <p:nvSpPr>
          <p:cNvPr id="8" name="Text 3"/>
          <p:cNvSpPr/>
          <p:nvPr/>
        </p:nvSpPr>
        <p:spPr>
          <a:xfrm>
            <a:off x="444122" y="1118849"/>
            <a:ext cx="750342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1584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440" dirty="0"/>
          </a:p>
        </p:txBody>
      </p:sp>
      <p:sp>
        <p:nvSpPr>
          <p:cNvPr id="9" name="Shape 4"/>
          <p:cNvSpPr/>
          <p:nvPr/>
        </p:nvSpPr>
        <p:spPr>
          <a:xfrm>
            <a:off x="1770341" y="3294391"/>
            <a:ext cx="750342" cy="292816"/>
          </a:xfrm>
          <a:custGeom>
            <a:avLst/>
            <a:gdLst/>
            <a:ahLst/>
            <a:cxnLst/>
            <a:rect l="l" t="t" r="r" b="b"/>
            <a:pathLst>
              <a:path w="750342" h="292816">
                <a:moveTo>
                  <a:pt x="36602" y="0"/>
                </a:moveTo>
                <a:moveTo>
                  <a:pt x="36602" y="0"/>
                </a:moveTo>
                <a:lnTo>
                  <a:pt x="713740" y="0"/>
                </a:lnTo>
                <a:quadBezTo>
                  <a:pt x="750342" y="0"/>
                  <a:pt x="750342" y="36602"/>
                </a:quadBezTo>
                <a:lnTo>
                  <a:pt x="750342" y="256214"/>
                </a:lnTo>
                <a:quadBezTo>
                  <a:pt x="750342" y="292816"/>
                  <a:pt x="713740" y="292816"/>
                </a:quadBezTo>
                <a:lnTo>
                  <a:pt x="36602" y="292816"/>
                </a:lnTo>
                <a:quadBezTo>
                  <a:pt x="0" y="292816"/>
                  <a:pt x="0" y="256214"/>
                </a:quadBezTo>
                <a:lnTo>
                  <a:pt x="0" y="36602"/>
                </a:lnTo>
                <a:quadBezTo>
                  <a:pt x="0" y="0"/>
                  <a:pt x="36602" y="0"/>
                </a:quadBezTo>
                <a:close/>
              </a:path>
            </a:pathLst>
          </a:custGeom>
          <a:solidFill>
            <a:srgbClr val="5196FF"/>
          </a:solidFill>
          <a:ln/>
        </p:spPr>
      </p:sp>
      <p:sp>
        <p:nvSpPr>
          <p:cNvPr id="10" name="Shape 5"/>
          <p:cNvSpPr/>
          <p:nvPr/>
        </p:nvSpPr>
        <p:spPr>
          <a:xfrm>
            <a:off x="3779623" y="1015203"/>
            <a:ext cx="750342" cy="292816"/>
          </a:xfrm>
          <a:custGeom>
            <a:avLst/>
            <a:gdLst/>
            <a:ahLst/>
            <a:cxnLst/>
            <a:rect l="l" t="t" r="r" b="b"/>
            <a:pathLst>
              <a:path w="750342" h="292816">
                <a:moveTo>
                  <a:pt x="36602" y="0"/>
                </a:moveTo>
                <a:moveTo>
                  <a:pt x="36602" y="0"/>
                </a:moveTo>
                <a:lnTo>
                  <a:pt x="713740" y="0"/>
                </a:lnTo>
                <a:quadBezTo>
                  <a:pt x="750342" y="0"/>
                  <a:pt x="750342" y="36602"/>
                </a:quadBezTo>
                <a:lnTo>
                  <a:pt x="750342" y="256214"/>
                </a:lnTo>
                <a:quadBezTo>
                  <a:pt x="750342" y="292816"/>
                  <a:pt x="713740" y="292816"/>
                </a:quadBezTo>
                <a:lnTo>
                  <a:pt x="36602" y="292816"/>
                </a:lnTo>
                <a:quadBezTo>
                  <a:pt x="0" y="292816"/>
                  <a:pt x="0" y="256214"/>
                </a:quadBezTo>
                <a:lnTo>
                  <a:pt x="0" y="36602"/>
                </a:lnTo>
                <a:quadBezTo>
                  <a:pt x="0" y="0"/>
                  <a:pt x="36602" y="0"/>
                </a:quadBezTo>
                <a:close/>
              </a:path>
            </a:pathLst>
          </a:custGeom>
          <a:solidFill>
            <a:srgbClr val="5049D5"/>
          </a:solidFill>
          <a:ln/>
        </p:spPr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2524621" y="1690310"/>
            <a:ext cx="2493292" cy="42050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3779623" y="914723"/>
            <a:ext cx="750342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1584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440" dirty="0"/>
          </a:p>
        </p:txBody>
      </p:sp>
      <p:sp>
        <p:nvSpPr>
          <p:cNvPr id="13" name="Shape 7"/>
          <p:cNvSpPr/>
          <p:nvPr/>
        </p:nvSpPr>
        <p:spPr>
          <a:xfrm>
            <a:off x="5604416" y="3020728"/>
            <a:ext cx="750342" cy="292816"/>
          </a:xfrm>
          <a:custGeom>
            <a:avLst/>
            <a:gdLst/>
            <a:ahLst/>
            <a:cxnLst/>
            <a:rect l="l" t="t" r="r" b="b"/>
            <a:pathLst>
              <a:path w="750342" h="292816">
                <a:moveTo>
                  <a:pt x="36602" y="0"/>
                </a:moveTo>
                <a:moveTo>
                  <a:pt x="36602" y="0"/>
                </a:moveTo>
                <a:lnTo>
                  <a:pt x="713740" y="0"/>
                </a:lnTo>
                <a:quadBezTo>
                  <a:pt x="750342" y="0"/>
                  <a:pt x="750342" y="36602"/>
                </a:quadBezTo>
                <a:lnTo>
                  <a:pt x="750342" y="256214"/>
                </a:lnTo>
                <a:quadBezTo>
                  <a:pt x="750342" y="292816"/>
                  <a:pt x="713740" y="292816"/>
                </a:quadBezTo>
                <a:lnTo>
                  <a:pt x="36602" y="292816"/>
                </a:lnTo>
                <a:quadBezTo>
                  <a:pt x="0" y="292816"/>
                  <a:pt x="0" y="256214"/>
                </a:quadBezTo>
                <a:lnTo>
                  <a:pt x="0" y="36602"/>
                </a:lnTo>
                <a:quadBezTo>
                  <a:pt x="0" y="0"/>
                  <a:pt x="36602" y="0"/>
                </a:quadBezTo>
                <a:close/>
              </a:path>
            </a:pathLst>
          </a:custGeom>
          <a:solidFill>
            <a:srgbClr val="5196FF"/>
          </a:solidFill>
          <a:ln/>
        </p:spPr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-910284" y="1803510"/>
            <a:ext cx="2672235" cy="42050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770341" y="3193911"/>
            <a:ext cx="750342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1584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440" dirty="0"/>
          </a:p>
        </p:txBody>
      </p:sp>
      <p:sp>
        <p:nvSpPr>
          <p:cNvPr id="16" name="Text 9"/>
          <p:cNvSpPr/>
          <p:nvPr/>
        </p:nvSpPr>
        <p:spPr>
          <a:xfrm>
            <a:off x="5613560" y="2929392"/>
            <a:ext cx="750342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1584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44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735766" y="3923167"/>
            <a:ext cx="1831405" cy="389174"/>
          </a:xfrm>
          <a:prstGeom prst="rect">
            <a:avLst/>
          </a:prstGeom>
        </p:spPr>
      </p:pic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4743577" y="3732803"/>
            <a:ext cx="1831405" cy="389174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576986" y="1520647"/>
            <a:ext cx="2958084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Optimal growth</a:t>
            </a:r>
            <a:endParaRPr lang="en-US" sz="1440" dirty="0"/>
          </a:p>
        </p:txBody>
      </p:sp>
      <p:sp>
        <p:nvSpPr>
          <p:cNvPr id="20" name="Text 11"/>
          <p:cNvSpPr/>
          <p:nvPr/>
        </p:nvSpPr>
        <p:spPr>
          <a:xfrm>
            <a:off x="576870" y="1932592"/>
            <a:ext cx="2958288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Calliandra media supports better growth of orchid stems.</a:t>
            </a:r>
            <a:endParaRPr lang="en-US" sz="1440" dirty="0"/>
          </a:p>
        </p:txBody>
      </p:sp>
      <p:sp>
        <p:nvSpPr>
          <p:cNvPr id="21" name="Text 12"/>
          <p:cNvSpPr/>
          <p:nvPr/>
        </p:nvSpPr>
        <p:spPr>
          <a:xfrm>
            <a:off x="1767535" y="3613709"/>
            <a:ext cx="2958084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Planting media factors</a:t>
            </a:r>
            <a:endParaRPr lang="en-US" sz="1440" dirty="0"/>
          </a:p>
        </p:txBody>
      </p:sp>
      <p:sp>
        <p:nvSpPr>
          <p:cNvPr id="22" name="Text 13"/>
          <p:cNvSpPr/>
          <p:nvPr/>
        </p:nvSpPr>
        <p:spPr>
          <a:xfrm>
            <a:off x="1748333" y="4036162"/>
            <a:ext cx="2958084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Aeration and humidity of the media affect the development of orchid stems.</a:t>
            </a:r>
            <a:endParaRPr lang="en-US" sz="1440" dirty="0"/>
          </a:p>
        </p:txBody>
      </p:sp>
      <p:sp>
        <p:nvSpPr>
          <p:cNvPr id="23" name="Text 14"/>
          <p:cNvSpPr/>
          <p:nvPr/>
        </p:nvSpPr>
        <p:spPr>
          <a:xfrm>
            <a:off x="3902659" y="1311250"/>
            <a:ext cx="2958084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Periodic measurements</a:t>
            </a:r>
            <a:endParaRPr lang="en-US" sz="1440" dirty="0"/>
          </a:p>
        </p:txBody>
      </p:sp>
      <p:sp>
        <p:nvSpPr>
          <p:cNvPr id="24" name="Text 15"/>
          <p:cNvSpPr/>
          <p:nvPr/>
        </p:nvSpPr>
        <p:spPr>
          <a:xfrm>
            <a:off x="3902646" y="1722730"/>
            <a:ext cx="2958084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Stem height was measured every two weeks from base to shoot.</a:t>
            </a:r>
            <a:endParaRPr lang="en-US" sz="1440" dirty="0"/>
          </a:p>
        </p:txBody>
      </p:sp>
      <p:sp>
        <p:nvSpPr>
          <p:cNvPr id="25" name="Text 16"/>
          <p:cNvSpPr/>
          <p:nvPr/>
        </p:nvSpPr>
        <p:spPr>
          <a:xfrm>
            <a:off x="5773522" y="3395167"/>
            <a:ext cx="2958084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Nutritional influences</a:t>
            </a:r>
            <a:endParaRPr lang="en-US" sz="1440" dirty="0"/>
          </a:p>
        </p:txBody>
      </p:sp>
      <p:sp>
        <p:nvSpPr>
          <p:cNvPr id="26" name="Text 17"/>
          <p:cNvSpPr/>
          <p:nvPr/>
        </p:nvSpPr>
        <p:spPr>
          <a:xfrm>
            <a:off x="5773740" y="3813048"/>
            <a:ext cx="2958084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The organic content of calliandra provides nutrients for stem growth.</a:t>
            </a:r>
            <a:endParaRPr lang="en-US" sz="14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108814" y="77724"/>
            <a:ext cx="8926325" cy="4987842"/>
          </a:xfrm>
          <a:custGeom>
            <a:avLst/>
            <a:gdLst/>
            <a:ahLst/>
            <a:cxnLst/>
            <a:rect l="l" t="t" r="r" b="b"/>
            <a:pathLst>
              <a:path w="8926325" h="4987842">
                <a:moveTo>
                  <a:pt x="0" y="623480"/>
                </a:moveTo>
                <a:moveTo>
                  <a:pt x="0" y="623480"/>
                </a:moveTo>
                <a:quadBezTo>
                  <a:pt x="0" y="0"/>
                  <a:pt x="623480" y="0"/>
                </a:quadBezTo>
                <a:lnTo>
                  <a:pt x="8302845" y="0"/>
                </a:lnTo>
                <a:quadBezTo>
                  <a:pt x="8926325" y="0"/>
                  <a:pt x="8926325" y="623480"/>
                </a:quadBezTo>
                <a:lnTo>
                  <a:pt x="8926325" y="4987842"/>
                </a:lnTo>
                <a:lnTo>
                  <a:pt x="0" y="4987842"/>
                </a:lnTo>
                <a:close/>
              </a:path>
            </a:pathLst>
          </a:custGeom>
          <a:solidFill>
            <a:srgbClr val="FFFFFF">
              <a:alpha val="38000"/>
            </a:srgbClr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8294" y="123444"/>
            <a:ext cx="8005572" cy="5852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2016" b="1" dirty="0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Number of new leaves</a:t>
            </a:r>
            <a:endParaRPr lang="en-US" sz="144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10" y="346776"/>
            <a:ext cx="219456" cy="21945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38" y="237048"/>
            <a:ext cx="219456" cy="21945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10800000">
            <a:off x="4690102" y="2386557"/>
            <a:ext cx="1279870" cy="1279870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5400000">
            <a:off x="3458141" y="2726641"/>
            <a:ext cx="1296296" cy="1296296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4028" y="1507894"/>
            <a:ext cx="1247019" cy="1258243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4319820" y="1120563"/>
            <a:ext cx="1263445" cy="1263445"/>
          </a:xfrm>
          <a:prstGeom prst="rect">
            <a:avLst/>
          </a:prstGeom>
        </p:spPr>
      </p:pic>
      <p:sp>
        <p:nvSpPr>
          <p:cNvPr id="10" name="Text 2"/>
          <p:cNvSpPr/>
          <p:nvPr/>
        </p:nvSpPr>
        <p:spPr>
          <a:xfrm rot="5400000">
            <a:off x="4319820" y="1120563"/>
            <a:ext cx="1263445" cy="126344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Bef>
                <a:spcPts val="375"/>
              </a:spcBef>
              <a:buNone/>
            </a:pPr>
            <a:endParaRPr lang="en-US" sz="1440" dirty="0"/>
          </a:p>
        </p:txBody>
      </p:sp>
      <p:sp>
        <p:nvSpPr>
          <p:cNvPr id="11" name="Text 3"/>
          <p:cNvSpPr/>
          <p:nvPr/>
        </p:nvSpPr>
        <p:spPr>
          <a:xfrm>
            <a:off x="258693" y="939111"/>
            <a:ext cx="2833736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Orchid leaf growth</a:t>
            </a:r>
            <a:endParaRPr lang="en-US" sz="1440" dirty="0"/>
          </a:p>
        </p:txBody>
      </p:sp>
      <p:sp>
        <p:nvSpPr>
          <p:cNvPr id="12" name="Text 4"/>
          <p:cNvSpPr/>
          <p:nvPr/>
        </p:nvSpPr>
        <p:spPr>
          <a:xfrm>
            <a:off x="253537" y="1370708"/>
            <a:ext cx="2838893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Influenced by the planting medium that supports root development and nutrition.</a:t>
            </a:r>
            <a:endParaRPr lang="en-US" sz="1440" dirty="0"/>
          </a:p>
        </p:txBody>
      </p:sp>
      <p:sp>
        <p:nvSpPr>
          <p:cNvPr id="13" name="Text 5"/>
          <p:cNvSpPr/>
          <p:nvPr/>
        </p:nvSpPr>
        <p:spPr>
          <a:xfrm>
            <a:off x="6002866" y="939111"/>
            <a:ext cx="2874389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Calliandra Media</a:t>
            </a:r>
            <a:endParaRPr lang="en-US" sz="1440" dirty="0"/>
          </a:p>
        </p:txBody>
      </p:sp>
      <p:sp>
        <p:nvSpPr>
          <p:cNvPr id="14" name="Text 6"/>
          <p:cNvSpPr/>
          <p:nvPr/>
        </p:nvSpPr>
        <p:spPr>
          <a:xfrm>
            <a:off x="6002866" y="1370686"/>
            <a:ext cx="2869730" cy="65768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Rich in organic nutrients, </a:t>
            </a:r>
            <a:r>
              <a:rPr lang="en" sz="1008" dirty="0" err="1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contains</a:t>
            </a: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" sz="1008" dirty="0" err="1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nitrogen, stores </a:t>
            </a: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optimal humidity for new leaf growth.</a:t>
            </a:r>
            <a:endParaRPr lang="en-US" sz="1440" dirty="0"/>
          </a:p>
        </p:txBody>
      </p:sp>
      <p:sp>
        <p:nvSpPr>
          <p:cNvPr id="15" name="Text 7"/>
          <p:cNvSpPr/>
          <p:nvPr/>
        </p:nvSpPr>
        <p:spPr>
          <a:xfrm>
            <a:off x="258693" y="3171161"/>
            <a:ext cx="2833736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Charcoal media</a:t>
            </a:r>
            <a:endParaRPr lang="en-US" sz="1440" dirty="0"/>
          </a:p>
        </p:txBody>
      </p:sp>
      <p:sp>
        <p:nvSpPr>
          <p:cNvPr id="16" name="Text 8"/>
          <p:cNvSpPr/>
          <p:nvPr/>
        </p:nvSpPr>
        <p:spPr>
          <a:xfrm>
            <a:off x="253537" y="3595443"/>
            <a:ext cx="2838893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Good aeration, sterile, supports healthy root growth for leaf production.</a:t>
            </a:r>
            <a:endParaRPr lang="en-US" sz="1440" dirty="0"/>
          </a:p>
        </p:txBody>
      </p:sp>
      <p:sp>
        <p:nvSpPr>
          <p:cNvPr id="17" name="Text 9"/>
          <p:cNvSpPr/>
          <p:nvPr/>
        </p:nvSpPr>
        <p:spPr>
          <a:xfrm>
            <a:off x="6002866" y="3171139"/>
            <a:ext cx="2874389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Media combination</a:t>
            </a:r>
            <a:endParaRPr lang="en-US" sz="1440" dirty="0"/>
          </a:p>
        </p:txBody>
      </p:sp>
      <p:sp>
        <p:nvSpPr>
          <p:cNvPr id="18" name="Text 10"/>
          <p:cNvSpPr/>
          <p:nvPr/>
        </p:nvSpPr>
        <p:spPr>
          <a:xfrm>
            <a:off x="6002866" y="3595443"/>
            <a:ext cx="2869730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Provides a balance of nutrients and aeration for optimal leaf growth.</a:t>
            </a:r>
            <a:endParaRPr lang="en-US" sz="14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3370" y="1959269"/>
            <a:ext cx="5221112" cy="57607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2592" b="1" dirty="0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Orchid Flower Quality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70" y="438260"/>
            <a:ext cx="914028" cy="9140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45154" y="742055"/>
            <a:ext cx="1356643" cy="9418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3888" b="1" dirty="0">
                <a:solidFill>
                  <a:srgbClr val="5196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03</a:t>
            </a:r>
            <a:endParaRPr lang="en-US" sz="14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-2115076" y="-390821"/>
            <a:ext cx="1166569" cy="1615308"/>
          </a:xfrm>
          <a:custGeom>
            <a:avLst/>
            <a:gdLst/>
            <a:ahLst/>
            <a:cxnLst/>
            <a:rect l="l" t="t" r="r" b="b"/>
            <a:pathLst>
              <a:path w="8926325" h="4987842">
                <a:moveTo>
                  <a:pt x="0" y="623480"/>
                </a:moveTo>
                <a:moveTo>
                  <a:pt x="0" y="623480"/>
                </a:moveTo>
                <a:quadBezTo>
                  <a:pt x="0" y="0"/>
                  <a:pt x="623480" y="0"/>
                </a:quadBezTo>
                <a:lnTo>
                  <a:pt x="8302845" y="0"/>
                </a:lnTo>
                <a:quadBezTo>
                  <a:pt x="8926325" y="0"/>
                  <a:pt x="8926325" y="623480"/>
                </a:quadBezTo>
                <a:lnTo>
                  <a:pt x="8926325" y="4987842"/>
                </a:lnTo>
                <a:lnTo>
                  <a:pt x="0" y="4987842"/>
                </a:lnTo>
                <a:close/>
              </a:path>
            </a:pathLst>
          </a:custGeom>
          <a:solidFill>
            <a:srgbClr val="FFFFFF">
              <a:alpha val="38000"/>
            </a:srgbClr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8294" y="123444"/>
            <a:ext cx="8005572" cy="5852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2016" b="1" dirty="0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Size and color of flowers</a:t>
            </a:r>
            <a:endParaRPr lang="en-US" sz="144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10" y="346776"/>
            <a:ext cx="219456" cy="21945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38" y="237048"/>
            <a:ext cx="219456" cy="219456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 rot="2700000">
            <a:off x="3510464" y="1439232"/>
            <a:ext cx="682110" cy="682110"/>
          </a:xfrm>
          <a:custGeom>
            <a:avLst/>
            <a:gdLst/>
            <a:ahLst/>
            <a:cxnLst/>
            <a:rect l="l" t="t" r="r" b="b"/>
            <a:pathLst>
              <a:path w="682110" h="682110">
                <a:moveTo>
                  <a:pt x="0" y="0"/>
                </a:moveTo>
                <a:moveTo>
                  <a:pt x="0" y="0"/>
                </a:moveTo>
                <a:lnTo>
                  <a:pt x="682110" y="0"/>
                </a:lnTo>
                <a:lnTo>
                  <a:pt x="682110" y="682110"/>
                </a:lnTo>
                <a:lnTo>
                  <a:pt x="0" y="682110"/>
                </a:lnTo>
                <a:close/>
              </a:path>
            </a:pathLst>
          </a:custGeom>
          <a:solidFill>
            <a:srgbClr val="5049D5"/>
          </a:solidFill>
          <a:ln/>
        </p:spPr>
      </p:sp>
      <p:sp>
        <p:nvSpPr>
          <p:cNvPr id="8" name="Shape 4"/>
          <p:cNvSpPr/>
          <p:nvPr/>
        </p:nvSpPr>
        <p:spPr>
          <a:xfrm rot="2700000">
            <a:off x="5535795" y="1321219"/>
            <a:ext cx="682110" cy="682110"/>
          </a:xfrm>
          <a:custGeom>
            <a:avLst/>
            <a:gdLst/>
            <a:ahLst/>
            <a:cxnLst/>
            <a:rect l="l" t="t" r="r" b="b"/>
            <a:pathLst>
              <a:path w="682110" h="682110">
                <a:moveTo>
                  <a:pt x="0" y="0"/>
                </a:moveTo>
                <a:moveTo>
                  <a:pt x="0" y="0"/>
                </a:moveTo>
                <a:lnTo>
                  <a:pt x="682110" y="0"/>
                </a:lnTo>
                <a:lnTo>
                  <a:pt x="682110" y="682110"/>
                </a:lnTo>
                <a:lnTo>
                  <a:pt x="0" y="682110"/>
                </a:lnTo>
                <a:close/>
              </a:path>
            </a:pathLst>
          </a:custGeom>
          <a:solidFill>
            <a:srgbClr val="5049D5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651" y="2425371"/>
            <a:ext cx="592397" cy="39146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5095" y="2425371"/>
            <a:ext cx="592397" cy="391468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 rot="2700000">
            <a:off x="7594570" y="1313416"/>
            <a:ext cx="682110" cy="682110"/>
          </a:xfrm>
          <a:custGeom>
            <a:avLst/>
            <a:gdLst/>
            <a:ahLst/>
            <a:cxnLst/>
            <a:rect l="l" t="t" r="r" b="b"/>
            <a:pathLst>
              <a:path w="682110" h="682110">
                <a:moveTo>
                  <a:pt x="0" y="0"/>
                </a:moveTo>
                <a:moveTo>
                  <a:pt x="0" y="0"/>
                </a:moveTo>
                <a:lnTo>
                  <a:pt x="682110" y="0"/>
                </a:lnTo>
                <a:lnTo>
                  <a:pt x="682110" y="682110"/>
                </a:lnTo>
                <a:lnTo>
                  <a:pt x="0" y="682110"/>
                </a:lnTo>
                <a:close/>
              </a:path>
            </a:pathLst>
          </a:custGeom>
          <a:solidFill>
            <a:srgbClr val="5049D5"/>
          </a:solidFill>
          <a:ln/>
        </p:spPr>
      </p:sp>
      <p:sp>
        <p:nvSpPr>
          <p:cNvPr id="12" name="Shape 6"/>
          <p:cNvSpPr/>
          <p:nvPr/>
        </p:nvSpPr>
        <p:spPr>
          <a:xfrm>
            <a:off x="7030835" y="4677814"/>
            <a:ext cx="1809580" cy="0"/>
          </a:xfrm>
          <a:custGeom>
            <a:avLst/>
            <a:gdLst/>
            <a:ahLst/>
            <a:cxnLst/>
            <a:rect l="l" t="t" r="r" b="b"/>
            <a:pathLst>
              <a:path w="1809580">
                <a:moveTo>
                  <a:pt x="0" y="0"/>
                </a:moveTo>
                <a:moveTo>
                  <a:pt x="0" y="0"/>
                </a:moveTo>
                <a:lnTo>
                  <a:pt x="1809580" y="0"/>
                </a:lnTo>
              </a:path>
            </a:pathLst>
          </a:custGeom>
          <a:noFill/>
          <a:ln w="57150">
            <a:solidFill>
              <a:srgbClr val="5049D5">
                <a:alpha val="14902"/>
              </a:srgbClr>
            </a:solidFill>
            <a:prstDash val="solid"/>
            <a:headEnd type="none"/>
            <a:tailEnd type="none"/>
          </a:ln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9426" y="2425371"/>
            <a:ext cx="592397" cy="391468"/>
          </a:xfrm>
          <a:prstGeom prst="rect">
            <a:avLst/>
          </a:prstGeom>
        </p:spPr>
      </p:pic>
      <p:sp>
        <p:nvSpPr>
          <p:cNvPr id="14" name="Shape 7"/>
          <p:cNvSpPr/>
          <p:nvPr/>
        </p:nvSpPr>
        <p:spPr>
          <a:xfrm>
            <a:off x="4972060" y="4677814"/>
            <a:ext cx="1809580" cy="0"/>
          </a:xfrm>
          <a:custGeom>
            <a:avLst/>
            <a:gdLst/>
            <a:ahLst/>
            <a:cxnLst/>
            <a:rect l="l" t="t" r="r" b="b"/>
            <a:pathLst>
              <a:path w="1809580">
                <a:moveTo>
                  <a:pt x="0" y="0"/>
                </a:moveTo>
                <a:moveTo>
                  <a:pt x="0" y="0"/>
                </a:moveTo>
                <a:lnTo>
                  <a:pt x="1809580" y="0"/>
                </a:lnTo>
              </a:path>
            </a:pathLst>
          </a:custGeom>
          <a:noFill/>
          <a:ln w="57150">
            <a:solidFill>
              <a:srgbClr val="5049D5">
                <a:alpha val="16863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Shape 8"/>
          <p:cNvSpPr/>
          <p:nvPr/>
        </p:nvSpPr>
        <p:spPr>
          <a:xfrm>
            <a:off x="2926504" y="4699414"/>
            <a:ext cx="1809580" cy="0"/>
          </a:xfrm>
          <a:custGeom>
            <a:avLst/>
            <a:gdLst/>
            <a:ahLst/>
            <a:cxnLst/>
            <a:rect l="l" t="t" r="r" b="b"/>
            <a:pathLst>
              <a:path w="1809580">
                <a:moveTo>
                  <a:pt x="0" y="0"/>
                </a:moveTo>
                <a:moveTo>
                  <a:pt x="0" y="0"/>
                </a:moveTo>
                <a:lnTo>
                  <a:pt x="1809580" y="0"/>
                </a:lnTo>
              </a:path>
            </a:pathLst>
          </a:custGeom>
          <a:noFill/>
          <a:ln w="57150">
            <a:solidFill>
              <a:srgbClr val="5049D5">
                <a:alpha val="16078"/>
              </a:srgbClr>
            </a:solidFill>
            <a:prstDash val="solid"/>
            <a:headEnd type="none"/>
            <a:tailEnd type="none"/>
          </a:ln>
        </p:spPr>
      </p:sp>
      <p:sp>
        <p:nvSpPr>
          <p:cNvPr id="17" name="Shape 9"/>
          <p:cNvSpPr/>
          <p:nvPr/>
        </p:nvSpPr>
        <p:spPr>
          <a:xfrm>
            <a:off x="1277354" y="3192468"/>
            <a:ext cx="439615" cy="0"/>
          </a:xfrm>
          <a:custGeom>
            <a:avLst/>
            <a:gdLst/>
            <a:ahLst/>
            <a:cxnLst/>
            <a:rect l="l" t="t" r="r" b="b"/>
            <a:pathLst>
              <a:path w="439615">
                <a:moveTo>
                  <a:pt x="0" y="0"/>
                </a:moveTo>
                <a:moveTo>
                  <a:pt x="0" y="0"/>
                </a:moveTo>
                <a:lnTo>
                  <a:pt x="439615" y="0"/>
                </a:lnTo>
              </a:path>
            </a:pathLst>
          </a:custGeom>
          <a:noFill/>
          <a:ln w="38100">
            <a:solidFill>
              <a:srgbClr val="5049D5"/>
            </a:solidFill>
            <a:prstDash val="solid"/>
            <a:headEnd type="none"/>
            <a:tailEnd type="none"/>
          </a:ln>
        </p:spPr>
      </p:sp>
      <p:sp>
        <p:nvSpPr>
          <p:cNvPr id="19" name="Text 10"/>
          <p:cNvSpPr/>
          <p:nvPr/>
        </p:nvSpPr>
        <p:spPr>
          <a:xfrm>
            <a:off x="399010" y="2701141"/>
            <a:ext cx="2196302" cy="35406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Optimal flower size.</a:t>
            </a:r>
            <a:endParaRPr lang="en-US" sz="1440" dirty="0"/>
          </a:p>
        </p:txBody>
      </p:sp>
      <p:pic>
        <p:nvPicPr>
          <p:cNvPr id="20" name="Image 7" descr="https://oceandoc-ai.obs.ap-southeast-3.myhuaweicloud.com:443/image_1757637761597_0mUMZX.jp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233328" y="1207877"/>
            <a:ext cx="1259329" cy="1259329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398933" y="3321081"/>
            <a:ext cx="2196457" cy="12344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planting medium affects the size of the Dendrobium orchid flowers.</a:t>
            </a:r>
            <a:endParaRPr lang="en-US" sz="1440" dirty="0"/>
          </a:p>
        </p:txBody>
      </p:sp>
      <p:sp>
        <p:nvSpPr>
          <p:cNvPr id="22" name="Text 12"/>
          <p:cNvSpPr/>
          <p:nvPr/>
        </p:nvSpPr>
        <p:spPr>
          <a:xfrm>
            <a:off x="2850706" y="2959691"/>
            <a:ext cx="1961175" cy="35406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Bright flower colors.</a:t>
            </a:r>
            <a:endParaRPr lang="en-US" sz="1440" dirty="0"/>
          </a:p>
        </p:txBody>
      </p:sp>
      <p:pic>
        <p:nvPicPr>
          <p:cNvPr id="23" name="Image 8" descr="https://oceandoc-ai.obs.ap-southeast-3.myhuaweicloud.com:443/image_1757637764211_uNbKNt.jp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051832" y="2488203"/>
            <a:ext cx="265804" cy="265804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2886420" y="3311086"/>
            <a:ext cx="1889748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Calliandra media nutrition produces more intense flower colors.</a:t>
            </a:r>
            <a:endParaRPr lang="en-US" sz="1440" dirty="0"/>
          </a:p>
        </p:txBody>
      </p:sp>
      <p:sp>
        <p:nvSpPr>
          <p:cNvPr id="25" name="Text 14"/>
          <p:cNvSpPr/>
          <p:nvPr/>
        </p:nvSpPr>
        <p:spPr>
          <a:xfrm>
            <a:off x="4931817" y="2959786"/>
            <a:ext cx="1890065" cy="35387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Flower durability.</a:t>
            </a:r>
            <a:endParaRPr lang="en-US" sz="1440" dirty="0"/>
          </a:p>
        </p:txBody>
      </p:sp>
      <p:pic>
        <p:nvPicPr>
          <p:cNvPr id="26" name="Image 9" descr="https://oceandoc-ai.obs.ap-southeast-3.myhuaweicloud.com:443/image_1757637767418_ze4rsk.jp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3366877" y="2320918"/>
            <a:ext cx="289576" cy="289576"/>
          </a:xfrm>
          <a:prstGeom prst="rect">
            <a:avLst/>
          </a:prstGeom>
        </p:spPr>
      </p:pic>
      <p:sp>
        <p:nvSpPr>
          <p:cNvPr id="27" name="Text 15"/>
          <p:cNvSpPr/>
          <p:nvPr/>
        </p:nvSpPr>
        <p:spPr>
          <a:xfrm>
            <a:off x="4931817" y="3311086"/>
            <a:ext cx="1890065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combination of media increases the resistance of flowers when they bloom.</a:t>
            </a:r>
            <a:endParaRPr lang="en-US" sz="1440" dirty="0"/>
          </a:p>
        </p:txBody>
      </p:sp>
      <p:sp>
        <p:nvSpPr>
          <p:cNvPr id="28" name="Text 16"/>
          <p:cNvSpPr/>
          <p:nvPr/>
        </p:nvSpPr>
        <p:spPr>
          <a:xfrm>
            <a:off x="6990592" y="2959786"/>
            <a:ext cx="1890065" cy="35387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Amount of interest.</a:t>
            </a:r>
            <a:endParaRPr lang="en-US" sz="1440" dirty="0"/>
          </a:p>
        </p:txBody>
      </p:sp>
      <p:sp>
        <p:nvSpPr>
          <p:cNvPr id="29" name="Text 17"/>
          <p:cNvSpPr/>
          <p:nvPr/>
        </p:nvSpPr>
        <p:spPr>
          <a:xfrm>
            <a:off x="6990592" y="3311086"/>
            <a:ext cx="1890065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Charcoal media supports more flower production.</a:t>
            </a:r>
            <a:endParaRPr lang="en-US" sz="144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AA7ED99-20D1-5781-68AA-4E0244255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74" y="1179949"/>
            <a:ext cx="1245422" cy="124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8482C6D-04CB-2660-FB29-48BFA38E8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029" y="1142227"/>
            <a:ext cx="1771651" cy="124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45C4361C-A3C9-5E94-1831-4DFC4DACD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69" y="822485"/>
            <a:ext cx="1316095" cy="16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108814" y="77724"/>
            <a:ext cx="8926325" cy="4987842"/>
          </a:xfrm>
          <a:custGeom>
            <a:avLst/>
            <a:gdLst/>
            <a:ahLst/>
            <a:cxnLst/>
            <a:rect l="l" t="t" r="r" b="b"/>
            <a:pathLst>
              <a:path w="8926325" h="4987842">
                <a:moveTo>
                  <a:pt x="0" y="623480"/>
                </a:moveTo>
                <a:moveTo>
                  <a:pt x="0" y="623480"/>
                </a:moveTo>
                <a:quadBezTo>
                  <a:pt x="0" y="0"/>
                  <a:pt x="623480" y="0"/>
                </a:quadBezTo>
                <a:lnTo>
                  <a:pt x="8302845" y="0"/>
                </a:lnTo>
                <a:quadBezTo>
                  <a:pt x="8926325" y="0"/>
                  <a:pt x="8926325" y="623480"/>
                </a:quadBezTo>
                <a:lnTo>
                  <a:pt x="8926325" y="4987842"/>
                </a:lnTo>
                <a:lnTo>
                  <a:pt x="0" y="4987842"/>
                </a:lnTo>
                <a:close/>
              </a:path>
            </a:pathLst>
          </a:custGeom>
          <a:solidFill>
            <a:srgbClr val="FFFFFF">
              <a:alpha val="38000"/>
            </a:srgbClr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8294" y="123444"/>
            <a:ext cx="8005572" cy="5852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2016" b="1" dirty="0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Flower durability</a:t>
            </a:r>
            <a:endParaRPr lang="en-US" sz="144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10" y="346776"/>
            <a:ext cx="219456" cy="21945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38" y="237048"/>
            <a:ext cx="219456" cy="21945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58693" y="939111"/>
            <a:ext cx="2833736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Planting media factors.</a:t>
            </a:r>
            <a:endParaRPr lang="en-US" sz="1440" dirty="0"/>
          </a:p>
        </p:txBody>
      </p:sp>
      <p:pic>
        <p:nvPicPr>
          <p:cNvPr id="7" name="Image 2" descr="https://oceandoc-ai.obs.ap-southeast-3.myhuaweicloud.com:443/image_1757637763313_GBouuf.jpg"/>
          <p:cNvPicPr>
            <a:picLocks noChangeAspect="1"/>
          </p:cNvPicPr>
          <p:nvPr/>
        </p:nvPicPr>
        <p:blipFill>
          <a:blip r:embed="rId6"/>
          <a:srcRect l="21910" r="21910"/>
          <a:stretch/>
        </p:blipFill>
        <p:spPr>
          <a:xfrm>
            <a:off x="3180055" y="1179805"/>
            <a:ext cx="2783890" cy="278389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53537" y="1370708"/>
            <a:ext cx="2838893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Calliandra and charcoal media affect the durability of Dendrobium orchid flowers.</a:t>
            </a:r>
            <a:endParaRPr lang="en-US" sz="1440" dirty="0"/>
          </a:p>
        </p:txBody>
      </p:sp>
      <p:sp>
        <p:nvSpPr>
          <p:cNvPr id="9" name="Text 4"/>
          <p:cNvSpPr/>
          <p:nvPr/>
        </p:nvSpPr>
        <p:spPr>
          <a:xfrm>
            <a:off x="6002866" y="939111"/>
            <a:ext cx="2874389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Optimal humidity.</a:t>
            </a:r>
            <a:endParaRPr lang="en-US" sz="1440" dirty="0"/>
          </a:p>
        </p:txBody>
      </p:sp>
      <p:sp>
        <p:nvSpPr>
          <p:cNvPr id="10" name="Text 5"/>
          <p:cNvSpPr/>
          <p:nvPr/>
        </p:nvSpPr>
        <p:spPr>
          <a:xfrm>
            <a:off x="6002866" y="1370686"/>
            <a:ext cx="2869730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The balance of water and air in the media prevents damage to the flowers.</a:t>
            </a:r>
            <a:endParaRPr lang="en-US" sz="1440" dirty="0"/>
          </a:p>
        </p:txBody>
      </p:sp>
      <p:sp>
        <p:nvSpPr>
          <p:cNvPr id="11" name="Text 6"/>
          <p:cNvSpPr/>
          <p:nvPr/>
        </p:nvSpPr>
        <p:spPr>
          <a:xfrm>
            <a:off x="258693" y="3171161"/>
            <a:ext cx="2833736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Balanced nutrition.</a:t>
            </a:r>
            <a:endParaRPr lang="en-US" sz="1440" dirty="0"/>
          </a:p>
        </p:txBody>
      </p:sp>
      <p:sp>
        <p:nvSpPr>
          <p:cNvPr id="12" name="Text 7"/>
          <p:cNvSpPr/>
          <p:nvPr/>
        </p:nvSpPr>
        <p:spPr>
          <a:xfrm>
            <a:off x="253537" y="3595443"/>
            <a:ext cx="2838893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The organic content of the media supports the quality and durability of the flowers.</a:t>
            </a:r>
            <a:endParaRPr lang="en-US" sz="1440" dirty="0"/>
          </a:p>
        </p:txBody>
      </p:sp>
      <p:sp>
        <p:nvSpPr>
          <p:cNvPr id="13" name="Text 8"/>
          <p:cNvSpPr/>
          <p:nvPr/>
        </p:nvSpPr>
        <p:spPr>
          <a:xfrm>
            <a:off x="6002866" y="3171139"/>
            <a:ext cx="2874389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Good aeration.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6002866" y="3595443"/>
            <a:ext cx="2869730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Air circulation in the media keeps the flowers fresh longer.</a:t>
            </a:r>
            <a:endParaRPr lang="en-US" sz="14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108814" y="77724"/>
            <a:ext cx="8926325" cy="4987842"/>
          </a:xfrm>
          <a:custGeom>
            <a:avLst/>
            <a:gdLst/>
            <a:ahLst/>
            <a:cxnLst/>
            <a:rect l="l" t="t" r="r" b="b"/>
            <a:pathLst>
              <a:path w="8926325" h="4987842">
                <a:moveTo>
                  <a:pt x="0" y="623480"/>
                </a:moveTo>
                <a:moveTo>
                  <a:pt x="0" y="623480"/>
                </a:moveTo>
                <a:quadBezTo>
                  <a:pt x="0" y="0"/>
                  <a:pt x="623480" y="0"/>
                </a:quadBezTo>
                <a:lnTo>
                  <a:pt x="8302845" y="0"/>
                </a:lnTo>
                <a:quadBezTo>
                  <a:pt x="8926325" y="0"/>
                  <a:pt x="8926325" y="623480"/>
                </a:quadBezTo>
                <a:lnTo>
                  <a:pt x="8926325" y="4987842"/>
                </a:lnTo>
                <a:lnTo>
                  <a:pt x="0" y="4987842"/>
                </a:lnTo>
                <a:close/>
              </a:path>
            </a:pathLst>
          </a:custGeom>
          <a:solidFill>
            <a:srgbClr val="FFFFFF">
              <a:alpha val="38000"/>
            </a:srgbClr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8294" y="123444"/>
            <a:ext cx="8005572" cy="5852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2016" b="1" dirty="0">
                <a:solidFill>
                  <a:srgbClr val="0A0237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Amount of interest generated</a:t>
            </a:r>
            <a:endParaRPr lang="en-US" sz="144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10" y="346776"/>
            <a:ext cx="219456" cy="21945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38" y="237048"/>
            <a:ext cx="219456" cy="219456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2151578" y="2073420"/>
            <a:ext cx="6620780" cy="0"/>
          </a:xfrm>
          <a:custGeom>
            <a:avLst/>
            <a:gdLst/>
            <a:ahLst/>
            <a:cxnLst/>
            <a:rect l="l" t="t" r="r" b="b"/>
            <a:pathLst>
              <a:path w="6620780">
                <a:moveTo>
                  <a:pt x="0" y="0"/>
                </a:moveTo>
                <a:moveTo>
                  <a:pt x="0" y="0"/>
                </a:moveTo>
                <a:lnTo>
                  <a:pt x="6620780" y="0"/>
                </a:lnTo>
              </a:path>
            </a:pathLst>
          </a:custGeom>
          <a:noFill/>
          <a:ln w="16105">
            <a:solidFill>
              <a:srgbClr val="E1E1E1"/>
            </a:solidFill>
            <a:prstDash val="solid"/>
            <a:headEnd type="none"/>
            <a:tailEnd type="none"/>
          </a:ln>
        </p:spPr>
      </p:sp>
      <p:sp>
        <p:nvSpPr>
          <p:cNvPr id="7" name="Shape 3"/>
          <p:cNvSpPr/>
          <p:nvPr/>
        </p:nvSpPr>
        <p:spPr>
          <a:xfrm>
            <a:off x="2360571" y="2901207"/>
            <a:ext cx="6411786" cy="0"/>
          </a:xfrm>
          <a:custGeom>
            <a:avLst/>
            <a:gdLst/>
            <a:ahLst/>
            <a:cxnLst/>
            <a:rect l="l" t="t" r="r" b="b"/>
            <a:pathLst>
              <a:path w="6411786">
                <a:moveTo>
                  <a:pt x="0" y="0"/>
                </a:moveTo>
                <a:moveTo>
                  <a:pt x="0" y="0"/>
                </a:moveTo>
                <a:lnTo>
                  <a:pt x="6411786" y="0"/>
                </a:lnTo>
              </a:path>
            </a:pathLst>
          </a:custGeom>
          <a:noFill/>
          <a:ln w="16105">
            <a:solidFill>
              <a:srgbClr val="E1E1E1"/>
            </a:solidFill>
            <a:prstDash val="solid"/>
            <a:headEnd type="none"/>
            <a:tailEnd type="none"/>
          </a:ln>
        </p:spPr>
      </p:sp>
      <p:sp>
        <p:nvSpPr>
          <p:cNvPr id="8" name="Shape 4"/>
          <p:cNvSpPr/>
          <p:nvPr/>
        </p:nvSpPr>
        <p:spPr>
          <a:xfrm>
            <a:off x="2681405" y="3756427"/>
            <a:ext cx="6090953" cy="0"/>
          </a:xfrm>
          <a:custGeom>
            <a:avLst/>
            <a:gdLst/>
            <a:ahLst/>
            <a:cxnLst/>
            <a:rect l="l" t="t" r="r" b="b"/>
            <a:pathLst>
              <a:path w="6090953">
                <a:moveTo>
                  <a:pt x="0" y="0"/>
                </a:moveTo>
                <a:moveTo>
                  <a:pt x="0" y="0"/>
                </a:moveTo>
                <a:lnTo>
                  <a:pt x="6090953" y="0"/>
                </a:lnTo>
              </a:path>
            </a:pathLst>
          </a:custGeom>
          <a:noFill/>
          <a:ln w="16105">
            <a:solidFill>
              <a:srgbClr val="E1E1E1"/>
            </a:solidFill>
            <a:prstDash val="solid"/>
            <a:headEnd type="none"/>
            <a:tailEnd type="none"/>
          </a:ln>
        </p:spPr>
      </p:sp>
      <p:sp>
        <p:nvSpPr>
          <p:cNvPr id="9" name="Shape 5"/>
          <p:cNvSpPr/>
          <p:nvPr/>
        </p:nvSpPr>
        <p:spPr>
          <a:xfrm>
            <a:off x="3560636" y="4639078"/>
            <a:ext cx="5211722" cy="0"/>
          </a:xfrm>
          <a:custGeom>
            <a:avLst/>
            <a:gdLst/>
            <a:ahLst/>
            <a:cxnLst/>
            <a:rect l="l" t="t" r="r" b="b"/>
            <a:pathLst>
              <a:path w="5211722">
                <a:moveTo>
                  <a:pt x="0" y="0"/>
                </a:moveTo>
                <a:moveTo>
                  <a:pt x="0" y="0"/>
                </a:moveTo>
                <a:lnTo>
                  <a:pt x="5211722" y="0"/>
                </a:lnTo>
              </a:path>
            </a:pathLst>
          </a:custGeom>
          <a:noFill/>
          <a:ln w="16105">
            <a:solidFill>
              <a:srgbClr val="E1E1E1"/>
            </a:solidFill>
            <a:prstDash val="solid"/>
            <a:headEnd type="none"/>
            <a:tailEnd type="none"/>
          </a:ln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>
            <a:alphaModFix amt="40000"/>
          </a:blip>
          <a:stretch>
            <a:fillRect/>
          </a:stretch>
        </p:blipFill>
        <p:spPr>
          <a:xfrm>
            <a:off x="228600" y="764082"/>
            <a:ext cx="3526203" cy="3921067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7">
            <a:alphaModFix amt="60000"/>
          </a:blip>
          <a:stretch>
            <a:fillRect/>
          </a:stretch>
        </p:blipFill>
        <p:spPr>
          <a:xfrm>
            <a:off x="228600" y="747983"/>
            <a:ext cx="3526203" cy="3943937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8">
            <a:alphaModFix amt="80000"/>
          </a:blip>
          <a:stretch>
            <a:fillRect/>
          </a:stretch>
        </p:blipFill>
        <p:spPr>
          <a:xfrm>
            <a:off x="228600" y="761525"/>
            <a:ext cx="3526203" cy="3943937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" y="754754"/>
            <a:ext cx="3526203" cy="3943937"/>
          </a:xfrm>
          <a:prstGeom prst="rect">
            <a:avLst/>
          </a:prstGeom>
        </p:spPr>
      </p:pic>
      <p:sp>
        <p:nvSpPr>
          <p:cNvPr id="14" name="Shape 6"/>
          <p:cNvSpPr/>
          <p:nvPr/>
        </p:nvSpPr>
        <p:spPr>
          <a:xfrm>
            <a:off x="1991701" y="1473117"/>
            <a:ext cx="0" cy="2948042"/>
          </a:xfrm>
          <a:custGeom>
            <a:avLst/>
            <a:gdLst/>
            <a:ahLst/>
            <a:cxnLst/>
            <a:rect l="l" t="t" r="r" b="b"/>
            <a:pathLst>
              <a:path h="2948042">
                <a:moveTo>
                  <a:pt x="0" y="0"/>
                </a:moveTo>
                <a:moveTo>
                  <a:pt x="0" y="0"/>
                </a:moveTo>
                <a:lnTo>
                  <a:pt x="0" y="2948042"/>
                </a:lnTo>
              </a:path>
            </a:pathLst>
          </a:custGeom>
          <a:noFill/>
          <a:ln w="38100">
            <a:solidFill>
              <a:srgbClr val="FFFFFF"/>
            </a:solidFill>
            <a:prstDash val="solid"/>
            <a:headEnd type="arrow"/>
            <a:tailEnd type="none"/>
          </a:ln>
        </p:spPr>
      </p:sp>
      <p:sp>
        <p:nvSpPr>
          <p:cNvPr id="15" name="Text 7"/>
          <p:cNvSpPr/>
          <p:nvPr/>
        </p:nvSpPr>
        <p:spPr>
          <a:xfrm>
            <a:off x="2443096" y="1463057"/>
            <a:ext cx="2111350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Planting media factors</a:t>
            </a:r>
            <a:endParaRPr lang="en-US" sz="1440" dirty="0"/>
          </a:p>
        </p:txBody>
      </p:sp>
      <p:sp>
        <p:nvSpPr>
          <p:cNvPr id="16" name="Text 8"/>
          <p:cNvSpPr/>
          <p:nvPr/>
        </p:nvSpPr>
        <p:spPr>
          <a:xfrm>
            <a:off x="4642193" y="1293893"/>
            <a:ext cx="4273207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Calliandra and charcoal media affect the number of Dendrobium orchid flowers.</a:t>
            </a:r>
            <a:endParaRPr lang="en-US" sz="1440" dirty="0"/>
          </a:p>
        </p:txBody>
      </p:sp>
      <p:sp>
        <p:nvSpPr>
          <p:cNvPr id="17" name="Text 9"/>
          <p:cNvSpPr/>
          <p:nvPr/>
        </p:nvSpPr>
        <p:spPr>
          <a:xfrm>
            <a:off x="2814438" y="2283524"/>
            <a:ext cx="2111350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Optimal nutrition</a:t>
            </a:r>
            <a:endParaRPr lang="en-US" sz="1440" dirty="0"/>
          </a:p>
        </p:txBody>
      </p:sp>
      <p:sp>
        <p:nvSpPr>
          <p:cNvPr id="18" name="Text 10"/>
          <p:cNvSpPr/>
          <p:nvPr/>
        </p:nvSpPr>
        <p:spPr>
          <a:xfrm>
            <a:off x="4864446" y="2114360"/>
            <a:ext cx="4050954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Nutritional balance supports the formation of more flowers.</a:t>
            </a:r>
            <a:endParaRPr lang="en-US" sz="1440" dirty="0"/>
          </a:p>
        </p:txBody>
      </p:sp>
      <p:sp>
        <p:nvSpPr>
          <p:cNvPr id="19" name="Text 11"/>
          <p:cNvSpPr/>
          <p:nvPr/>
        </p:nvSpPr>
        <p:spPr>
          <a:xfrm>
            <a:off x="3200849" y="3142516"/>
            <a:ext cx="2111350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Environmental conditions</a:t>
            </a:r>
            <a:endParaRPr lang="en-US" sz="1440" dirty="0"/>
          </a:p>
        </p:txBody>
      </p:sp>
      <p:sp>
        <p:nvSpPr>
          <p:cNvPr id="20" name="Text 12"/>
          <p:cNvSpPr/>
          <p:nvPr/>
        </p:nvSpPr>
        <p:spPr>
          <a:xfrm>
            <a:off x="3672507" y="3998773"/>
            <a:ext cx="1825784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296" b="1" dirty="0">
                <a:solidFill>
                  <a:srgbClr val="5049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Plant health</a:t>
            </a:r>
            <a:endParaRPr lang="en-US" sz="1440" dirty="0"/>
          </a:p>
        </p:txBody>
      </p:sp>
      <p:sp>
        <p:nvSpPr>
          <p:cNvPr id="21" name="Text 13"/>
          <p:cNvSpPr/>
          <p:nvPr/>
        </p:nvSpPr>
        <p:spPr>
          <a:xfrm>
            <a:off x="5230409" y="2973352"/>
            <a:ext cx="3684991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Ideal temperature and humidity increase flower production.</a:t>
            </a:r>
            <a:endParaRPr lang="en-US" sz="1440" dirty="0"/>
          </a:p>
        </p:txBody>
      </p:sp>
      <p:sp>
        <p:nvSpPr>
          <p:cNvPr id="22" name="Text 14"/>
          <p:cNvSpPr/>
          <p:nvPr/>
        </p:nvSpPr>
        <p:spPr>
          <a:xfrm>
            <a:off x="5498290" y="3829609"/>
            <a:ext cx="341711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" sz="1008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Healthy plants produce more and better quality flowers.</a:t>
            </a:r>
            <a:endParaRPr lang="en-US" sz="14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415396" y="1666794"/>
            <a:ext cx="4313208" cy="11795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" sz="5040" b="1" dirty="0">
                <a:solidFill>
                  <a:srgbClr val="002D9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Thanks!</a:t>
            </a:r>
            <a:endParaRPr lang="en-US" sz="14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741</Words>
  <Application>Microsoft Office PowerPoint</Application>
  <PresentationFormat>On-screen Show (16:9)</PresentationFormat>
  <Paragraphs>126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Microsoft Yahei</vt:lpstr>
      <vt:lpstr>Arial</vt:lpstr>
      <vt:lpstr>Noto Sans</vt:lpstr>
      <vt:lpstr>Noto Sans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Keuangan Bakkup</cp:lastModifiedBy>
  <cp:revision>6</cp:revision>
  <dcterms:created xsi:type="dcterms:W3CDTF">2025-09-12T00:43:31Z</dcterms:created>
  <dcterms:modified xsi:type="dcterms:W3CDTF">2025-09-21T00:18:27Z</dcterms:modified>
</cp:coreProperties>
</file>