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8288000" cy="10287000"/>
  <p:notesSz cx="6858000" cy="9144000"/>
  <p:embeddedFontLst>
    <p:embeddedFont>
      <p:font typeface="Helvetica World" panose="020B0604020202020204" charset="-128"/>
      <p:regular r:id="rId19"/>
    </p:embeddedFont>
    <p:embeddedFont>
      <p:font typeface="Helvetica World Bold" panose="020B0604020202020204" charset="-128"/>
      <p:regular r:id="rId20"/>
    </p:embeddedFont>
    <p:embeddedFont>
      <p:font typeface="Calibri" panose="020F0502020204030204" pitchFamily="34" charset="0"/>
      <p:regular r:id="rId21"/>
      <p:bold r:id="rId22"/>
      <p:italic r:id="rId23"/>
      <p:boldItalic r:id="rId24"/>
    </p:embeddedFont>
    <p:embeddedFont>
      <p:font typeface="Georgia Pro Condensed" panose="020B0604020202020204" charset="0"/>
      <p:regular r:id="rId25"/>
    </p:embeddedFont>
    <p:embeddedFont>
      <p:font typeface="Georgia Pro Condensed Bold" panose="020B0604020202020204" charset="0"/>
      <p:regular r:id="rId26"/>
    </p:embeddedFont>
    <p:embeddedFont>
      <p:font typeface="Poppins" panose="00000500000000000000" pitchFamily="2" charset="0"/>
      <p:regular r:id="rId27"/>
      <p:bold r:id="rId28"/>
      <p:italic r:id="rId29"/>
      <p:boldItalic r:id="rId30"/>
    </p:embeddedFont>
    <p:embeddedFont>
      <p:font typeface="Poppins Bold" panose="00000800000000000000" charset="0"/>
      <p:regular r:id="rId31"/>
    </p:embeddedFont>
    <p:embeddedFont>
      <p:font typeface="Sitka Display Semibold" pitchFamily="2" charset="0"/>
      <p:bold r:id="rId32"/>
      <p:boldItalic r:id="rId33"/>
    </p:embeddedFont>
    <p:embeddedFont>
      <p:font typeface="TT Interphases" panose="020B0604020202020204" charset="0"/>
      <p:regular r:id="rId34"/>
    </p:embeddedFont>
    <p:embeddedFont>
      <p:font typeface="TT Ramillas" panose="020B0604020202020204" charset="0"/>
      <p:regular r:id="rId35"/>
    </p:embeddedFont>
    <p:embeddedFont>
      <p:font typeface="Unique" panose="020B0604020202020204" charset="0"/>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8" d="100"/>
          <a:sy n="48" d="100"/>
        </p:scale>
        <p:origin x="42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8.fntdata"/><Relationship Id="rId39" Type="http://schemas.openxmlformats.org/officeDocument/2006/relationships/theme" Target="theme/theme1.xml"/><Relationship Id="rId21" Type="http://schemas.openxmlformats.org/officeDocument/2006/relationships/font" Target="fonts/font3.fntdata"/><Relationship Id="rId34" Type="http://schemas.openxmlformats.org/officeDocument/2006/relationships/font" Target="fonts/font1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sv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9AEDC"/>
        </a:solidFill>
        <a:effectLst/>
      </p:bgPr>
    </p:bg>
    <p:spTree>
      <p:nvGrpSpPr>
        <p:cNvPr id="1" name=""/>
        <p:cNvGrpSpPr/>
        <p:nvPr/>
      </p:nvGrpSpPr>
      <p:grpSpPr>
        <a:xfrm>
          <a:off x="0" y="0"/>
          <a:ext cx="0" cy="0"/>
          <a:chOff x="0" y="0"/>
          <a:chExt cx="0" cy="0"/>
        </a:xfrm>
      </p:grpSpPr>
      <p:grpSp>
        <p:nvGrpSpPr>
          <p:cNvPr id="2" name="Group 2"/>
          <p:cNvGrpSpPr/>
          <p:nvPr/>
        </p:nvGrpSpPr>
        <p:grpSpPr>
          <a:xfrm>
            <a:off x="0" y="-12700"/>
            <a:ext cx="11201400" cy="10299700"/>
            <a:chOff x="0" y="0"/>
            <a:chExt cx="963348" cy="885799"/>
          </a:xfrm>
        </p:grpSpPr>
        <p:sp>
          <p:nvSpPr>
            <p:cNvPr id="3" name="Freeform 3"/>
            <p:cNvSpPr/>
            <p:nvPr/>
          </p:nvSpPr>
          <p:spPr>
            <a:xfrm>
              <a:off x="0" y="0"/>
              <a:ext cx="963348" cy="885799"/>
            </a:xfrm>
            <a:custGeom>
              <a:avLst/>
              <a:gdLst/>
              <a:ahLst/>
              <a:cxnLst/>
              <a:rect l="l" t="t" r="r" b="b"/>
              <a:pathLst>
                <a:path w="963348" h="885799">
                  <a:moveTo>
                    <a:pt x="0" y="0"/>
                  </a:moveTo>
                  <a:lnTo>
                    <a:pt x="963348" y="0"/>
                  </a:lnTo>
                  <a:lnTo>
                    <a:pt x="963348" y="885799"/>
                  </a:lnTo>
                  <a:lnTo>
                    <a:pt x="0" y="885799"/>
                  </a:lnTo>
                  <a:close/>
                </a:path>
              </a:pathLst>
            </a:custGeom>
            <a:solidFill>
              <a:srgbClr val="DAE7CB"/>
            </a:solidFill>
          </p:spPr>
        </p:sp>
      </p:grpSp>
      <p:grpSp>
        <p:nvGrpSpPr>
          <p:cNvPr id="4" name="Group 4"/>
          <p:cNvGrpSpPr/>
          <p:nvPr/>
        </p:nvGrpSpPr>
        <p:grpSpPr>
          <a:xfrm>
            <a:off x="11868150" y="666750"/>
            <a:ext cx="5753100" cy="8953500"/>
            <a:chOff x="0" y="0"/>
            <a:chExt cx="814724" cy="1267949"/>
          </a:xfrm>
        </p:grpSpPr>
        <p:sp>
          <p:nvSpPr>
            <p:cNvPr id="5" name="Freeform 5"/>
            <p:cNvSpPr/>
            <p:nvPr/>
          </p:nvSpPr>
          <p:spPr>
            <a:xfrm>
              <a:off x="0" y="0"/>
              <a:ext cx="814724" cy="1267949"/>
            </a:xfrm>
            <a:custGeom>
              <a:avLst/>
              <a:gdLst/>
              <a:ahLst/>
              <a:cxnLst/>
              <a:rect l="l" t="t" r="r" b="b"/>
              <a:pathLst>
                <a:path w="814724" h="1267949">
                  <a:moveTo>
                    <a:pt x="26914" y="0"/>
                  </a:moveTo>
                  <a:lnTo>
                    <a:pt x="787810" y="0"/>
                  </a:lnTo>
                  <a:cubicBezTo>
                    <a:pt x="802675" y="0"/>
                    <a:pt x="814724" y="12050"/>
                    <a:pt x="814724" y="26914"/>
                  </a:cubicBezTo>
                  <a:lnTo>
                    <a:pt x="814724" y="1241035"/>
                  </a:lnTo>
                  <a:cubicBezTo>
                    <a:pt x="814724" y="1255899"/>
                    <a:pt x="802675" y="1267949"/>
                    <a:pt x="787810" y="1267949"/>
                  </a:cubicBezTo>
                  <a:lnTo>
                    <a:pt x="26914" y="1267949"/>
                  </a:lnTo>
                  <a:cubicBezTo>
                    <a:pt x="12050" y="1267949"/>
                    <a:pt x="0" y="1255899"/>
                    <a:pt x="0" y="1241035"/>
                  </a:cubicBezTo>
                  <a:lnTo>
                    <a:pt x="0" y="26914"/>
                  </a:lnTo>
                  <a:cubicBezTo>
                    <a:pt x="0" y="12050"/>
                    <a:pt x="12050" y="0"/>
                    <a:pt x="26914" y="0"/>
                  </a:cubicBezTo>
                  <a:close/>
                </a:path>
              </a:pathLst>
            </a:custGeom>
            <a:blipFill>
              <a:blip r:embed="rId2"/>
              <a:stretch>
                <a:fillRect t="-199" b="-199"/>
              </a:stretch>
            </a:blipFill>
          </p:spPr>
        </p:sp>
      </p:grpSp>
      <p:sp>
        <p:nvSpPr>
          <p:cNvPr id="6" name="TextBox 6"/>
          <p:cNvSpPr txBox="1"/>
          <p:nvPr/>
        </p:nvSpPr>
        <p:spPr>
          <a:xfrm>
            <a:off x="2257425" y="6955199"/>
            <a:ext cx="6886575" cy="2475865"/>
          </a:xfrm>
          <a:prstGeom prst="rect">
            <a:avLst/>
          </a:prstGeom>
        </p:spPr>
        <p:txBody>
          <a:bodyPr lIns="0" tIns="0" rIns="0" bIns="0" rtlCol="0" anchor="t">
            <a:spAutoFit/>
          </a:bodyPr>
          <a:lstStyle/>
          <a:p>
            <a:pPr algn="ctr">
              <a:lnSpc>
                <a:spcPts val="4940"/>
              </a:lnSpc>
            </a:pPr>
            <a:r>
              <a:rPr lang="en-US" sz="3800" spc="-57">
                <a:solidFill>
                  <a:srgbClr val="333333"/>
                </a:solidFill>
                <a:latin typeface="Helvetica World"/>
                <a:ea typeface="Helvetica World"/>
                <a:cs typeface="Helvetica World"/>
                <a:sym typeface="Helvetica World"/>
              </a:rPr>
              <a:t>Materi IPA</a:t>
            </a:r>
          </a:p>
          <a:p>
            <a:pPr algn="ctr">
              <a:lnSpc>
                <a:spcPts val="4940"/>
              </a:lnSpc>
            </a:pPr>
            <a:r>
              <a:rPr lang="en-US" sz="3800" spc="-57">
                <a:solidFill>
                  <a:srgbClr val="333333"/>
                </a:solidFill>
                <a:latin typeface="Helvetica World"/>
                <a:ea typeface="Helvetica World"/>
                <a:cs typeface="Helvetica World"/>
                <a:sym typeface="Helvetica World"/>
              </a:rPr>
              <a:t>kelas IX</a:t>
            </a:r>
          </a:p>
          <a:p>
            <a:pPr algn="ctr">
              <a:lnSpc>
                <a:spcPts val="4940"/>
              </a:lnSpc>
            </a:pPr>
            <a:r>
              <a:rPr lang="en-US" sz="3800" spc="-57">
                <a:solidFill>
                  <a:srgbClr val="333333"/>
                </a:solidFill>
                <a:latin typeface="Helvetica World"/>
                <a:ea typeface="Helvetica World"/>
                <a:cs typeface="Helvetica World"/>
                <a:sym typeface="Helvetica World"/>
              </a:rPr>
              <a:t>SMPN 1 Kadugede</a:t>
            </a:r>
          </a:p>
          <a:p>
            <a:pPr marL="0" lvl="0" indent="0" algn="ctr">
              <a:lnSpc>
                <a:spcPts val="4940"/>
              </a:lnSpc>
            </a:pPr>
            <a:r>
              <a:rPr lang="en-US" sz="3800" spc="-57">
                <a:solidFill>
                  <a:srgbClr val="333333"/>
                </a:solidFill>
                <a:latin typeface="Helvetica World"/>
                <a:ea typeface="Helvetica World"/>
                <a:cs typeface="Helvetica World"/>
                <a:sym typeface="Helvetica World"/>
              </a:rPr>
              <a:t>Oleh : </a:t>
            </a:r>
            <a:r>
              <a:rPr lang="en-US" sz="3800" u="none" strike="noStrike" spc="-57">
                <a:solidFill>
                  <a:srgbClr val="333333"/>
                </a:solidFill>
                <a:latin typeface="Helvetica World"/>
                <a:ea typeface="Helvetica World"/>
                <a:cs typeface="Helvetica World"/>
                <a:sym typeface="Helvetica World"/>
              </a:rPr>
              <a:t>Leni Rosilawati</a:t>
            </a:r>
          </a:p>
        </p:txBody>
      </p:sp>
      <p:sp>
        <p:nvSpPr>
          <p:cNvPr id="7" name="TextBox 7"/>
          <p:cNvSpPr txBox="1"/>
          <p:nvPr/>
        </p:nvSpPr>
        <p:spPr>
          <a:xfrm>
            <a:off x="675380" y="975068"/>
            <a:ext cx="9754495" cy="3894609"/>
          </a:xfrm>
          <a:prstGeom prst="rect">
            <a:avLst/>
          </a:prstGeom>
        </p:spPr>
        <p:txBody>
          <a:bodyPr lIns="0" tIns="0" rIns="0" bIns="0" rtlCol="0" anchor="t">
            <a:spAutoFit/>
          </a:bodyPr>
          <a:lstStyle/>
          <a:p>
            <a:pPr marL="0" lvl="0" indent="0" algn="ctr">
              <a:lnSpc>
                <a:spcPts val="14956"/>
              </a:lnSpc>
            </a:pPr>
            <a:r>
              <a:rPr lang="en-US" sz="14956" u="none" strike="noStrike" spc="-523" dirty="0" err="1">
                <a:solidFill>
                  <a:srgbClr val="4A7854"/>
                </a:solidFill>
                <a:latin typeface="Georgia Pro Condensed"/>
                <a:ea typeface="Georgia Pro Condensed"/>
                <a:cs typeface="Georgia Pro Condensed"/>
                <a:sym typeface="Georgia Pro Condensed"/>
              </a:rPr>
              <a:t>Genetika</a:t>
            </a:r>
            <a:r>
              <a:rPr lang="en-US" sz="14956" u="none" strike="noStrike" spc="-523" dirty="0">
                <a:solidFill>
                  <a:srgbClr val="4A7854"/>
                </a:solidFill>
                <a:latin typeface="Georgia Pro Condensed"/>
                <a:ea typeface="Georgia Pro Condensed"/>
                <a:cs typeface="Georgia Pro Condensed"/>
                <a:sym typeface="Georgia Pro Condensed"/>
              </a:rPr>
              <a:t> Dasar</a:t>
            </a:r>
          </a:p>
        </p:txBody>
      </p:sp>
      <p:sp>
        <p:nvSpPr>
          <p:cNvPr id="8" name="Freeform 8"/>
          <p:cNvSpPr/>
          <p:nvPr/>
        </p:nvSpPr>
        <p:spPr>
          <a:xfrm rot="-3117037">
            <a:off x="8947742" y="7656091"/>
            <a:ext cx="2112604" cy="1859092"/>
          </a:xfrm>
          <a:custGeom>
            <a:avLst/>
            <a:gdLst/>
            <a:ahLst/>
            <a:cxnLst/>
            <a:rect l="l" t="t" r="r" b="b"/>
            <a:pathLst>
              <a:path w="2112604" h="1859092">
                <a:moveTo>
                  <a:pt x="0" y="0"/>
                </a:moveTo>
                <a:lnTo>
                  <a:pt x="2112604" y="0"/>
                </a:lnTo>
                <a:lnTo>
                  <a:pt x="2112604" y="1859091"/>
                </a:lnTo>
                <a:lnTo>
                  <a:pt x="0" y="185909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ECBB0"/>
        </a:solidFill>
        <a:effectLst/>
      </p:bgPr>
    </p:bg>
    <p:spTree>
      <p:nvGrpSpPr>
        <p:cNvPr id="1" name=""/>
        <p:cNvGrpSpPr/>
        <p:nvPr/>
      </p:nvGrpSpPr>
      <p:grpSpPr>
        <a:xfrm>
          <a:off x="0" y="0"/>
          <a:ext cx="0" cy="0"/>
          <a:chOff x="0" y="0"/>
          <a:chExt cx="0" cy="0"/>
        </a:xfrm>
      </p:grpSpPr>
      <p:sp>
        <p:nvSpPr>
          <p:cNvPr id="2" name="Freeform 2"/>
          <p:cNvSpPr/>
          <p:nvPr/>
        </p:nvSpPr>
        <p:spPr>
          <a:xfrm>
            <a:off x="9335181" y="1028700"/>
            <a:ext cx="7924119" cy="9139701"/>
          </a:xfrm>
          <a:custGeom>
            <a:avLst/>
            <a:gdLst/>
            <a:ahLst/>
            <a:cxnLst/>
            <a:rect l="l" t="t" r="r" b="b"/>
            <a:pathLst>
              <a:path w="7924119" h="9139701">
                <a:moveTo>
                  <a:pt x="0" y="0"/>
                </a:moveTo>
                <a:lnTo>
                  <a:pt x="7924119" y="0"/>
                </a:lnTo>
                <a:lnTo>
                  <a:pt x="7924119" y="9139701"/>
                </a:lnTo>
                <a:lnTo>
                  <a:pt x="0" y="9139701"/>
                </a:lnTo>
                <a:lnTo>
                  <a:pt x="0" y="0"/>
                </a:lnTo>
                <a:close/>
              </a:path>
            </a:pathLst>
          </a:custGeom>
          <a:blipFill>
            <a:blip r:embed="rId2"/>
            <a:stretch>
              <a:fillRect b="-17959"/>
            </a:stretch>
          </a:blipFill>
        </p:spPr>
      </p:sp>
      <p:sp>
        <p:nvSpPr>
          <p:cNvPr id="3" name="TextBox 3"/>
          <p:cNvSpPr txBox="1"/>
          <p:nvPr/>
        </p:nvSpPr>
        <p:spPr>
          <a:xfrm>
            <a:off x="1028700" y="2467460"/>
            <a:ext cx="7446608" cy="2051844"/>
          </a:xfrm>
          <a:prstGeom prst="rect">
            <a:avLst/>
          </a:prstGeom>
        </p:spPr>
        <p:txBody>
          <a:bodyPr lIns="0" tIns="0" rIns="0" bIns="0" rtlCol="0" anchor="t">
            <a:spAutoFit/>
          </a:bodyPr>
          <a:lstStyle/>
          <a:p>
            <a:pPr algn="l">
              <a:lnSpc>
                <a:spcPts val="8000"/>
              </a:lnSpc>
            </a:pPr>
            <a:r>
              <a:rPr lang="en-US" sz="8000" dirty="0" err="1">
                <a:solidFill>
                  <a:srgbClr val="535B82"/>
                </a:solidFill>
                <a:latin typeface="Sitka Display Semibold" pitchFamily="2" charset="0"/>
                <a:ea typeface="Unique"/>
                <a:cs typeface="Unique"/>
                <a:sym typeface="Unique"/>
              </a:rPr>
              <a:t>Apa</a:t>
            </a:r>
            <a:r>
              <a:rPr lang="en-US" sz="8000" dirty="0">
                <a:solidFill>
                  <a:srgbClr val="535B82"/>
                </a:solidFill>
                <a:latin typeface="Sitka Display Semibold" pitchFamily="2" charset="0"/>
                <a:ea typeface="Unique"/>
                <a:cs typeface="Unique"/>
                <a:sym typeface="Unique"/>
              </a:rPr>
              <a:t> </a:t>
            </a:r>
            <a:r>
              <a:rPr lang="en-US" sz="8000" dirty="0" err="1">
                <a:solidFill>
                  <a:srgbClr val="535B82"/>
                </a:solidFill>
                <a:latin typeface="Sitka Display Semibold" pitchFamily="2" charset="0"/>
                <a:ea typeface="Unique"/>
                <a:cs typeface="Unique"/>
                <a:sym typeface="Unique"/>
              </a:rPr>
              <a:t>Itu</a:t>
            </a:r>
            <a:r>
              <a:rPr lang="en-US" sz="8000" dirty="0">
                <a:solidFill>
                  <a:srgbClr val="535B82"/>
                </a:solidFill>
                <a:latin typeface="Sitka Display Semibold" pitchFamily="2" charset="0"/>
                <a:ea typeface="Unique"/>
                <a:cs typeface="Unique"/>
                <a:sym typeface="Unique"/>
              </a:rPr>
              <a:t> </a:t>
            </a:r>
            <a:r>
              <a:rPr lang="en-US" sz="8000" dirty="0" err="1">
                <a:solidFill>
                  <a:srgbClr val="535B82"/>
                </a:solidFill>
                <a:latin typeface="Sitka Display Semibold" pitchFamily="2" charset="0"/>
                <a:ea typeface="Unique"/>
                <a:cs typeface="Unique"/>
                <a:sym typeface="Unique"/>
              </a:rPr>
              <a:t>Pewarisan</a:t>
            </a:r>
            <a:r>
              <a:rPr lang="en-US" sz="8000" dirty="0">
                <a:solidFill>
                  <a:srgbClr val="535B82"/>
                </a:solidFill>
                <a:latin typeface="Sitka Display Semibold" pitchFamily="2" charset="0"/>
                <a:ea typeface="Unique"/>
                <a:cs typeface="Unique"/>
                <a:sym typeface="Unique"/>
              </a:rPr>
              <a:t> Sifat?</a:t>
            </a:r>
          </a:p>
        </p:txBody>
      </p:sp>
      <p:sp>
        <p:nvSpPr>
          <p:cNvPr id="4" name="TextBox 4"/>
          <p:cNvSpPr txBox="1"/>
          <p:nvPr/>
        </p:nvSpPr>
        <p:spPr>
          <a:xfrm>
            <a:off x="1028700" y="5056655"/>
            <a:ext cx="7446608" cy="2743835"/>
          </a:xfrm>
          <a:prstGeom prst="rect">
            <a:avLst/>
          </a:prstGeom>
        </p:spPr>
        <p:txBody>
          <a:bodyPr lIns="0" tIns="0" rIns="0" bIns="0" rtlCol="0" anchor="t">
            <a:spAutoFit/>
          </a:bodyPr>
          <a:lstStyle/>
          <a:p>
            <a:pPr algn="l">
              <a:lnSpc>
                <a:spcPts val="3639"/>
              </a:lnSpc>
            </a:pPr>
            <a:r>
              <a:rPr lang="en-US" sz="2599">
                <a:solidFill>
                  <a:srgbClr val="282B39"/>
                </a:solidFill>
                <a:latin typeface="Poppins"/>
                <a:ea typeface="Poppins"/>
                <a:cs typeface="Poppins"/>
                <a:sym typeface="Poppins"/>
              </a:rPr>
              <a:t>Pernah nggak kamu merasa wajahmu mirip ayah, tapi senyummu seperti ibu? Itu karena sifat-sifat kita diturunkan dari orang tua melalui proses pewarisan sifat. Pewarisan ini melibatkan informasi genetik yang terdapat di dalam sel tubuh kita.</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ECBB0"/>
        </a:solidFill>
        <a:effectLst/>
      </p:bgPr>
    </p:bg>
    <p:spTree>
      <p:nvGrpSpPr>
        <p:cNvPr id="1" name=""/>
        <p:cNvGrpSpPr/>
        <p:nvPr/>
      </p:nvGrpSpPr>
      <p:grpSpPr>
        <a:xfrm>
          <a:off x="0" y="0"/>
          <a:ext cx="0" cy="0"/>
          <a:chOff x="0" y="0"/>
          <a:chExt cx="0" cy="0"/>
        </a:xfrm>
      </p:grpSpPr>
      <p:grpSp>
        <p:nvGrpSpPr>
          <p:cNvPr id="2" name="Group 2"/>
          <p:cNvGrpSpPr/>
          <p:nvPr/>
        </p:nvGrpSpPr>
        <p:grpSpPr>
          <a:xfrm>
            <a:off x="9296400" y="0"/>
            <a:ext cx="8991600" cy="3352800"/>
            <a:chOff x="0" y="0"/>
            <a:chExt cx="2368158" cy="883042"/>
          </a:xfrm>
        </p:grpSpPr>
        <p:sp>
          <p:nvSpPr>
            <p:cNvPr id="3" name="Freeform 3"/>
            <p:cNvSpPr/>
            <p:nvPr/>
          </p:nvSpPr>
          <p:spPr>
            <a:xfrm>
              <a:off x="0" y="0"/>
              <a:ext cx="2368158" cy="883042"/>
            </a:xfrm>
            <a:custGeom>
              <a:avLst/>
              <a:gdLst/>
              <a:ahLst/>
              <a:cxnLst/>
              <a:rect l="l" t="t" r="r" b="b"/>
              <a:pathLst>
                <a:path w="2368158" h="883042">
                  <a:moveTo>
                    <a:pt x="0" y="0"/>
                  </a:moveTo>
                  <a:lnTo>
                    <a:pt x="2368158" y="0"/>
                  </a:lnTo>
                  <a:lnTo>
                    <a:pt x="2368158" y="883042"/>
                  </a:lnTo>
                  <a:lnTo>
                    <a:pt x="0" y="883042"/>
                  </a:lnTo>
                  <a:close/>
                </a:path>
              </a:pathLst>
            </a:custGeom>
            <a:solidFill>
              <a:srgbClr val="BECBB0"/>
            </a:solidFill>
          </p:spPr>
        </p:sp>
        <p:sp>
          <p:nvSpPr>
            <p:cNvPr id="4" name="TextBox 4"/>
            <p:cNvSpPr txBox="1"/>
            <p:nvPr/>
          </p:nvSpPr>
          <p:spPr>
            <a:xfrm>
              <a:off x="0" y="-57150"/>
              <a:ext cx="2368158" cy="940192"/>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8991600" y="0"/>
            <a:ext cx="9296400" cy="10287000"/>
            <a:chOff x="0" y="0"/>
            <a:chExt cx="1220873" cy="1350966"/>
          </a:xfrm>
        </p:grpSpPr>
        <p:sp>
          <p:nvSpPr>
            <p:cNvPr id="6" name="Freeform 6"/>
            <p:cNvSpPr/>
            <p:nvPr/>
          </p:nvSpPr>
          <p:spPr>
            <a:xfrm>
              <a:off x="0" y="0"/>
              <a:ext cx="1220873" cy="1350966"/>
            </a:xfrm>
            <a:custGeom>
              <a:avLst/>
              <a:gdLst/>
              <a:ahLst/>
              <a:cxnLst/>
              <a:rect l="l" t="t" r="r" b="b"/>
              <a:pathLst>
                <a:path w="1220873" h="1350966">
                  <a:moveTo>
                    <a:pt x="0" y="0"/>
                  </a:moveTo>
                  <a:lnTo>
                    <a:pt x="1220873" y="0"/>
                  </a:lnTo>
                  <a:lnTo>
                    <a:pt x="1220873" y="1350966"/>
                  </a:lnTo>
                  <a:lnTo>
                    <a:pt x="0" y="1350966"/>
                  </a:lnTo>
                  <a:close/>
                </a:path>
              </a:pathLst>
            </a:custGeom>
            <a:blipFill>
              <a:blip r:embed="rId2"/>
              <a:stretch>
                <a:fillRect t="-66" b="-66"/>
              </a:stretch>
            </a:blipFill>
          </p:spPr>
        </p:sp>
      </p:grpSp>
      <p:sp>
        <p:nvSpPr>
          <p:cNvPr id="7" name="TextBox 7"/>
          <p:cNvSpPr txBox="1"/>
          <p:nvPr/>
        </p:nvSpPr>
        <p:spPr>
          <a:xfrm>
            <a:off x="666750" y="809625"/>
            <a:ext cx="6886575" cy="2079626"/>
          </a:xfrm>
          <a:prstGeom prst="rect">
            <a:avLst/>
          </a:prstGeom>
        </p:spPr>
        <p:txBody>
          <a:bodyPr lIns="0" tIns="0" rIns="0" bIns="0" rtlCol="0" anchor="t">
            <a:spAutoFit/>
          </a:bodyPr>
          <a:lstStyle/>
          <a:p>
            <a:pPr marL="0" lvl="0" indent="0" algn="ctr">
              <a:lnSpc>
                <a:spcPts val="8000"/>
              </a:lnSpc>
              <a:spcBef>
                <a:spcPct val="0"/>
              </a:spcBef>
            </a:pPr>
            <a:r>
              <a:rPr lang="en-US" sz="8000" u="none" strike="noStrike">
                <a:solidFill>
                  <a:srgbClr val="3C6A43"/>
                </a:solidFill>
                <a:latin typeface="Georgia Pro Condensed"/>
                <a:ea typeface="Georgia Pro Condensed"/>
                <a:cs typeface="Georgia Pro Condensed"/>
                <a:sym typeface="Georgia Pro Condensed"/>
              </a:rPr>
              <a:t>Pengantar Ilmu Genetika</a:t>
            </a:r>
          </a:p>
        </p:txBody>
      </p:sp>
      <p:sp>
        <p:nvSpPr>
          <p:cNvPr id="8" name="TextBox 8"/>
          <p:cNvSpPr txBox="1"/>
          <p:nvPr/>
        </p:nvSpPr>
        <p:spPr>
          <a:xfrm>
            <a:off x="666750" y="6451599"/>
            <a:ext cx="6886575" cy="3168651"/>
          </a:xfrm>
          <a:prstGeom prst="rect">
            <a:avLst/>
          </a:prstGeom>
        </p:spPr>
        <p:txBody>
          <a:bodyPr lIns="0" tIns="0" rIns="0" bIns="0" rtlCol="0" anchor="t">
            <a:spAutoFit/>
          </a:bodyPr>
          <a:lstStyle/>
          <a:p>
            <a:pPr marL="0" lvl="0" indent="0" algn="just">
              <a:lnSpc>
                <a:spcPts val="4199"/>
              </a:lnSpc>
            </a:pPr>
            <a:r>
              <a:rPr lang="en-US" sz="2999" u="none" strike="noStrike" spc="-44">
                <a:solidFill>
                  <a:srgbClr val="333333"/>
                </a:solidFill>
                <a:latin typeface="Helvetica World"/>
                <a:ea typeface="Helvetica World"/>
                <a:cs typeface="Helvetica World"/>
                <a:sym typeface="Helvetica World"/>
              </a:rPr>
              <a:t>Genetika adalah</a:t>
            </a:r>
            <a:r>
              <a:rPr lang="en-US" sz="2999" b="1" u="none" strike="noStrike" spc="-44">
                <a:solidFill>
                  <a:srgbClr val="333333"/>
                </a:solidFill>
                <a:latin typeface="Helvetica World Bold"/>
                <a:ea typeface="Helvetica World Bold"/>
                <a:cs typeface="Helvetica World Bold"/>
                <a:sym typeface="Helvetica World Bold"/>
              </a:rPr>
              <a:t> </a:t>
            </a:r>
            <a:r>
              <a:rPr lang="en-US" sz="2999" u="none" strike="noStrike" spc="-44">
                <a:solidFill>
                  <a:srgbClr val="333333"/>
                </a:solidFill>
                <a:latin typeface="Helvetica World"/>
                <a:ea typeface="Helvetica World"/>
                <a:cs typeface="Helvetica World"/>
                <a:sym typeface="Helvetica World"/>
              </a:rPr>
              <a:t>ilmu yang mempelajari pewarisan sifat dari orang tua kepada keturunan, yang berperan penting dalam kesehatan dan variasi genetik. Mari kita eksplorasi lebih dalam mengenai konsep ini!</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ECBB0"/>
        </a:solidFill>
        <a:effectLst/>
      </p:bgPr>
    </p:bg>
    <p:spTree>
      <p:nvGrpSpPr>
        <p:cNvPr id="1" name=""/>
        <p:cNvGrpSpPr/>
        <p:nvPr/>
      </p:nvGrpSpPr>
      <p:grpSpPr>
        <a:xfrm>
          <a:off x="0" y="0"/>
          <a:ext cx="0" cy="0"/>
          <a:chOff x="0" y="0"/>
          <a:chExt cx="0" cy="0"/>
        </a:xfrm>
      </p:grpSpPr>
      <p:sp>
        <p:nvSpPr>
          <p:cNvPr id="2" name="TextBox 2"/>
          <p:cNvSpPr txBox="1"/>
          <p:nvPr/>
        </p:nvSpPr>
        <p:spPr>
          <a:xfrm>
            <a:off x="9812692" y="2467460"/>
            <a:ext cx="7446608" cy="2241551"/>
          </a:xfrm>
          <a:prstGeom prst="rect">
            <a:avLst/>
          </a:prstGeom>
        </p:spPr>
        <p:txBody>
          <a:bodyPr lIns="0" tIns="0" rIns="0" bIns="0" rtlCol="0" anchor="t">
            <a:spAutoFit/>
          </a:bodyPr>
          <a:lstStyle/>
          <a:p>
            <a:pPr algn="l">
              <a:lnSpc>
                <a:spcPts val="8000"/>
              </a:lnSpc>
            </a:pPr>
            <a:r>
              <a:rPr lang="en-US" sz="8000" dirty="0" err="1">
                <a:solidFill>
                  <a:srgbClr val="535B82"/>
                </a:solidFill>
                <a:latin typeface="Unique"/>
                <a:ea typeface="Unique"/>
                <a:cs typeface="Unique"/>
                <a:sym typeface="Unique"/>
              </a:rPr>
              <a:t>Bagaimana</a:t>
            </a:r>
            <a:r>
              <a:rPr lang="en-US" sz="8000" dirty="0">
                <a:solidFill>
                  <a:srgbClr val="535B82"/>
                </a:solidFill>
                <a:latin typeface="Unique"/>
                <a:ea typeface="Unique"/>
                <a:cs typeface="Unique"/>
                <a:sym typeface="Unique"/>
              </a:rPr>
              <a:t> Sifat </a:t>
            </a:r>
            <a:r>
              <a:rPr lang="en-US" sz="8000" dirty="0" err="1">
                <a:solidFill>
                  <a:srgbClr val="535B82"/>
                </a:solidFill>
                <a:latin typeface="Unique"/>
                <a:ea typeface="Unique"/>
                <a:cs typeface="Unique"/>
                <a:sym typeface="Unique"/>
              </a:rPr>
              <a:t>Diturunkan</a:t>
            </a:r>
            <a:r>
              <a:rPr lang="en-US" sz="8000" dirty="0">
                <a:solidFill>
                  <a:srgbClr val="535B82"/>
                </a:solidFill>
                <a:latin typeface="Unique"/>
                <a:ea typeface="Unique"/>
                <a:cs typeface="Unique"/>
                <a:sym typeface="Unique"/>
              </a:rPr>
              <a:t>?</a:t>
            </a:r>
          </a:p>
        </p:txBody>
      </p:sp>
      <p:sp>
        <p:nvSpPr>
          <p:cNvPr id="3" name="TextBox 3"/>
          <p:cNvSpPr txBox="1"/>
          <p:nvPr/>
        </p:nvSpPr>
        <p:spPr>
          <a:xfrm>
            <a:off x="9812692" y="5056655"/>
            <a:ext cx="7446608" cy="2743835"/>
          </a:xfrm>
          <a:prstGeom prst="rect">
            <a:avLst/>
          </a:prstGeom>
        </p:spPr>
        <p:txBody>
          <a:bodyPr lIns="0" tIns="0" rIns="0" bIns="0" rtlCol="0" anchor="t">
            <a:spAutoFit/>
          </a:bodyPr>
          <a:lstStyle/>
          <a:p>
            <a:pPr algn="l">
              <a:lnSpc>
                <a:spcPts val="3639"/>
              </a:lnSpc>
            </a:pPr>
            <a:r>
              <a:rPr lang="en-US" sz="2599" dirty="0" err="1">
                <a:solidFill>
                  <a:srgbClr val="282B39"/>
                </a:solidFill>
                <a:latin typeface="Poppins"/>
                <a:ea typeface="Poppins"/>
                <a:cs typeface="Poppins"/>
                <a:sym typeface="Poppins"/>
              </a:rPr>
              <a:t>Saat</a:t>
            </a:r>
            <a:r>
              <a:rPr lang="en-US" sz="2599" dirty="0">
                <a:solidFill>
                  <a:srgbClr val="282B39"/>
                </a:solidFill>
                <a:latin typeface="Poppins"/>
                <a:ea typeface="Poppins"/>
                <a:cs typeface="Poppins"/>
                <a:sym typeface="Poppins"/>
              </a:rPr>
              <a:t> </a:t>
            </a:r>
            <a:r>
              <a:rPr lang="en-US" sz="2599" dirty="0" err="1">
                <a:solidFill>
                  <a:srgbClr val="282B39"/>
                </a:solidFill>
                <a:latin typeface="Poppins"/>
                <a:ea typeface="Poppins"/>
                <a:cs typeface="Poppins"/>
                <a:sym typeface="Poppins"/>
              </a:rPr>
              <a:t>sel</a:t>
            </a:r>
            <a:r>
              <a:rPr lang="en-US" sz="2599" dirty="0">
                <a:solidFill>
                  <a:srgbClr val="282B39"/>
                </a:solidFill>
                <a:latin typeface="Poppins"/>
                <a:ea typeface="Poppins"/>
                <a:cs typeface="Poppins"/>
                <a:sym typeface="Poppins"/>
              </a:rPr>
              <a:t> </a:t>
            </a:r>
            <a:r>
              <a:rPr lang="en-US" sz="2599" dirty="0" err="1">
                <a:solidFill>
                  <a:srgbClr val="282B39"/>
                </a:solidFill>
                <a:latin typeface="Poppins"/>
                <a:ea typeface="Poppins"/>
                <a:cs typeface="Poppins"/>
                <a:sym typeface="Poppins"/>
              </a:rPr>
              <a:t>kelamin</a:t>
            </a:r>
            <a:r>
              <a:rPr lang="en-US" sz="2599" dirty="0">
                <a:solidFill>
                  <a:srgbClr val="282B39"/>
                </a:solidFill>
                <a:latin typeface="Poppins"/>
                <a:ea typeface="Poppins"/>
                <a:cs typeface="Poppins"/>
                <a:sym typeface="Poppins"/>
              </a:rPr>
              <a:t> </a:t>
            </a:r>
            <a:r>
              <a:rPr lang="en-US" sz="2599" dirty="0" err="1">
                <a:solidFill>
                  <a:srgbClr val="282B39"/>
                </a:solidFill>
                <a:latin typeface="Poppins"/>
                <a:ea typeface="Poppins"/>
                <a:cs typeface="Poppins"/>
                <a:sym typeface="Poppins"/>
              </a:rPr>
              <a:t>bertemu</a:t>
            </a:r>
            <a:r>
              <a:rPr lang="en-US" sz="2599" dirty="0">
                <a:solidFill>
                  <a:srgbClr val="282B39"/>
                </a:solidFill>
                <a:latin typeface="Poppins"/>
                <a:ea typeface="Poppins"/>
                <a:cs typeface="Poppins"/>
                <a:sym typeface="Poppins"/>
              </a:rPr>
              <a:t> </a:t>
            </a:r>
            <a:r>
              <a:rPr lang="en-US" sz="2599" dirty="0" err="1">
                <a:solidFill>
                  <a:srgbClr val="282B39"/>
                </a:solidFill>
                <a:latin typeface="Poppins"/>
                <a:ea typeface="Poppins"/>
                <a:cs typeface="Poppins"/>
                <a:sym typeface="Poppins"/>
              </a:rPr>
              <a:t>dalam</a:t>
            </a:r>
            <a:r>
              <a:rPr lang="en-US" sz="2599" dirty="0">
                <a:solidFill>
                  <a:srgbClr val="282B39"/>
                </a:solidFill>
                <a:latin typeface="Poppins"/>
                <a:ea typeface="Poppins"/>
                <a:cs typeface="Poppins"/>
                <a:sym typeface="Poppins"/>
              </a:rPr>
              <a:t> proses </a:t>
            </a:r>
            <a:r>
              <a:rPr lang="en-US" sz="2599" dirty="0" err="1">
                <a:solidFill>
                  <a:srgbClr val="282B39"/>
                </a:solidFill>
                <a:latin typeface="Poppins"/>
                <a:ea typeface="Poppins"/>
                <a:cs typeface="Poppins"/>
                <a:sym typeface="Poppins"/>
              </a:rPr>
              <a:t>pembuahan</a:t>
            </a:r>
            <a:r>
              <a:rPr lang="en-US" sz="2599" dirty="0">
                <a:solidFill>
                  <a:srgbClr val="282B39"/>
                </a:solidFill>
                <a:latin typeface="Poppins"/>
                <a:ea typeface="Poppins"/>
                <a:cs typeface="Poppins"/>
                <a:sym typeface="Poppins"/>
              </a:rPr>
              <a:t>, </a:t>
            </a:r>
            <a:r>
              <a:rPr lang="en-US" sz="2599" dirty="0" err="1">
                <a:solidFill>
                  <a:srgbClr val="282B39"/>
                </a:solidFill>
                <a:latin typeface="Poppins"/>
                <a:ea typeface="Poppins"/>
                <a:cs typeface="Poppins"/>
                <a:sym typeface="Poppins"/>
              </a:rPr>
              <a:t>mereka</a:t>
            </a:r>
            <a:r>
              <a:rPr lang="en-US" sz="2599" dirty="0">
                <a:solidFill>
                  <a:srgbClr val="282B39"/>
                </a:solidFill>
                <a:latin typeface="Poppins"/>
                <a:ea typeface="Poppins"/>
                <a:cs typeface="Poppins"/>
                <a:sym typeface="Poppins"/>
              </a:rPr>
              <a:t> </a:t>
            </a:r>
            <a:r>
              <a:rPr lang="en-US" sz="2599" dirty="0" err="1">
                <a:solidFill>
                  <a:srgbClr val="282B39"/>
                </a:solidFill>
                <a:latin typeface="Poppins"/>
                <a:ea typeface="Poppins"/>
                <a:cs typeface="Poppins"/>
                <a:sym typeface="Poppins"/>
              </a:rPr>
              <a:t>membawa</a:t>
            </a:r>
            <a:r>
              <a:rPr lang="en-US" sz="2599" dirty="0">
                <a:solidFill>
                  <a:srgbClr val="282B39"/>
                </a:solidFill>
                <a:latin typeface="Poppins"/>
                <a:ea typeface="Poppins"/>
                <a:cs typeface="Poppins"/>
                <a:sym typeface="Poppins"/>
              </a:rPr>
              <a:t> </a:t>
            </a:r>
            <a:r>
              <a:rPr lang="en-US" sz="2599" dirty="0" err="1">
                <a:solidFill>
                  <a:srgbClr val="282B39"/>
                </a:solidFill>
                <a:latin typeface="Poppins"/>
                <a:ea typeface="Poppins"/>
                <a:cs typeface="Poppins"/>
                <a:sym typeface="Poppins"/>
              </a:rPr>
              <a:t>setengah</a:t>
            </a:r>
            <a:r>
              <a:rPr lang="en-US" sz="2599" dirty="0">
                <a:solidFill>
                  <a:srgbClr val="282B39"/>
                </a:solidFill>
                <a:latin typeface="Poppins"/>
                <a:ea typeface="Poppins"/>
                <a:cs typeface="Poppins"/>
                <a:sym typeface="Poppins"/>
              </a:rPr>
              <a:t> </a:t>
            </a:r>
            <a:r>
              <a:rPr lang="en-US" sz="2599" dirty="0" err="1">
                <a:solidFill>
                  <a:srgbClr val="282B39"/>
                </a:solidFill>
                <a:latin typeface="Poppins"/>
                <a:ea typeface="Poppins"/>
                <a:cs typeface="Poppins"/>
                <a:sym typeface="Poppins"/>
              </a:rPr>
              <a:t>informasi</a:t>
            </a:r>
            <a:r>
              <a:rPr lang="en-US" sz="2599" dirty="0">
                <a:solidFill>
                  <a:srgbClr val="282B39"/>
                </a:solidFill>
                <a:latin typeface="Poppins"/>
                <a:ea typeface="Poppins"/>
                <a:cs typeface="Poppins"/>
                <a:sym typeface="Poppins"/>
              </a:rPr>
              <a:t> </a:t>
            </a:r>
            <a:r>
              <a:rPr lang="en-US" sz="2599" dirty="0" err="1">
                <a:solidFill>
                  <a:srgbClr val="282B39"/>
                </a:solidFill>
                <a:latin typeface="Poppins"/>
                <a:ea typeface="Poppins"/>
                <a:cs typeface="Poppins"/>
                <a:sym typeface="Poppins"/>
              </a:rPr>
              <a:t>genetik</a:t>
            </a:r>
            <a:r>
              <a:rPr lang="en-US" sz="2599" dirty="0">
                <a:solidFill>
                  <a:srgbClr val="282B39"/>
                </a:solidFill>
                <a:latin typeface="Poppins"/>
                <a:ea typeface="Poppins"/>
                <a:cs typeface="Poppins"/>
                <a:sym typeface="Poppins"/>
              </a:rPr>
              <a:t> </a:t>
            </a:r>
            <a:r>
              <a:rPr lang="en-US" sz="2599" dirty="0" err="1">
                <a:solidFill>
                  <a:srgbClr val="282B39"/>
                </a:solidFill>
                <a:latin typeface="Poppins"/>
                <a:ea typeface="Poppins"/>
                <a:cs typeface="Poppins"/>
                <a:sym typeface="Poppins"/>
              </a:rPr>
              <a:t>dari</a:t>
            </a:r>
            <a:r>
              <a:rPr lang="en-US" sz="2599" dirty="0">
                <a:solidFill>
                  <a:srgbClr val="282B39"/>
                </a:solidFill>
                <a:latin typeface="Poppins"/>
                <a:ea typeface="Poppins"/>
                <a:cs typeface="Poppins"/>
                <a:sym typeface="Poppins"/>
              </a:rPr>
              <a:t> masing-masing orang </a:t>
            </a:r>
            <a:r>
              <a:rPr lang="en-US" sz="2599" dirty="0" err="1">
                <a:solidFill>
                  <a:srgbClr val="282B39"/>
                </a:solidFill>
                <a:latin typeface="Poppins"/>
                <a:ea typeface="Poppins"/>
                <a:cs typeface="Poppins"/>
                <a:sym typeface="Poppins"/>
              </a:rPr>
              <a:t>tua</a:t>
            </a:r>
            <a:r>
              <a:rPr lang="en-US" sz="2599" dirty="0">
                <a:solidFill>
                  <a:srgbClr val="282B39"/>
                </a:solidFill>
                <a:latin typeface="Poppins"/>
                <a:ea typeface="Poppins"/>
                <a:cs typeface="Poppins"/>
                <a:sym typeface="Poppins"/>
              </a:rPr>
              <a:t>. </a:t>
            </a:r>
            <a:r>
              <a:rPr lang="en-US" sz="2599" dirty="0" err="1">
                <a:solidFill>
                  <a:srgbClr val="282B39"/>
                </a:solidFill>
                <a:latin typeface="Poppins"/>
                <a:ea typeface="Poppins"/>
                <a:cs typeface="Poppins"/>
                <a:sym typeface="Poppins"/>
              </a:rPr>
              <a:t>Gabungan</a:t>
            </a:r>
            <a:r>
              <a:rPr lang="en-US" sz="2599" dirty="0">
                <a:solidFill>
                  <a:srgbClr val="282B39"/>
                </a:solidFill>
                <a:latin typeface="Poppins"/>
                <a:ea typeface="Poppins"/>
                <a:cs typeface="Poppins"/>
                <a:sym typeface="Poppins"/>
              </a:rPr>
              <a:t> </a:t>
            </a:r>
            <a:r>
              <a:rPr lang="en-US" sz="2599" dirty="0" err="1">
                <a:solidFill>
                  <a:srgbClr val="282B39"/>
                </a:solidFill>
                <a:latin typeface="Poppins"/>
                <a:ea typeface="Poppins"/>
                <a:cs typeface="Poppins"/>
                <a:sym typeface="Poppins"/>
              </a:rPr>
              <a:t>inilah</a:t>
            </a:r>
            <a:r>
              <a:rPr lang="en-US" sz="2599" dirty="0">
                <a:solidFill>
                  <a:srgbClr val="282B39"/>
                </a:solidFill>
                <a:latin typeface="Poppins"/>
                <a:ea typeface="Poppins"/>
                <a:cs typeface="Poppins"/>
                <a:sym typeface="Poppins"/>
              </a:rPr>
              <a:t> yang </a:t>
            </a:r>
            <a:r>
              <a:rPr lang="en-US" sz="2599" dirty="0" err="1">
                <a:solidFill>
                  <a:srgbClr val="282B39"/>
                </a:solidFill>
                <a:latin typeface="Poppins"/>
                <a:ea typeface="Poppins"/>
                <a:cs typeface="Poppins"/>
                <a:sym typeface="Poppins"/>
              </a:rPr>
              <a:t>membentuk</a:t>
            </a:r>
            <a:r>
              <a:rPr lang="en-US" sz="2599" dirty="0">
                <a:solidFill>
                  <a:srgbClr val="282B39"/>
                </a:solidFill>
                <a:latin typeface="Poppins"/>
                <a:ea typeface="Poppins"/>
                <a:cs typeface="Poppins"/>
                <a:sym typeface="Poppins"/>
              </a:rPr>
              <a:t> </a:t>
            </a:r>
            <a:r>
              <a:rPr lang="en-US" sz="2599" dirty="0" err="1">
                <a:solidFill>
                  <a:srgbClr val="282B39"/>
                </a:solidFill>
                <a:latin typeface="Poppins"/>
                <a:ea typeface="Poppins"/>
                <a:cs typeface="Poppins"/>
                <a:sym typeface="Poppins"/>
              </a:rPr>
              <a:t>sifat-sifat</a:t>
            </a:r>
            <a:r>
              <a:rPr lang="en-US" sz="2599" dirty="0">
                <a:solidFill>
                  <a:srgbClr val="282B39"/>
                </a:solidFill>
                <a:latin typeface="Poppins"/>
                <a:ea typeface="Poppins"/>
                <a:cs typeface="Poppins"/>
                <a:sym typeface="Poppins"/>
              </a:rPr>
              <a:t> pada </a:t>
            </a:r>
            <a:r>
              <a:rPr lang="en-US" sz="2599" dirty="0" err="1">
                <a:solidFill>
                  <a:srgbClr val="282B39"/>
                </a:solidFill>
                <a:latin typeface="Poppins"/>
                <a:ea typeface="Poppins"/>
                <a:cs typeface="Poppins"/>
                <a:sym typeface="Poppins"/>
              </a:rPr>
              <a:t>anak</a:t>
            </a:r>
            <a:r>
              <a:rPr lang="en-US" sz="2599" dirty="0">
                <a:solidFill>
                  <a:srgbClr val="282B39"/>
                </a:solidFill>
                <a:latin typeface="Poppins"/>
                <a:ea typeface="Poppins"/>
                <a:cs typeface="Poppins"/>
                <a:sym typeface="Poppins"/>
              </a:rPr>
              <a:t>. </a:t>
            </a:r>
            <a:r>
              <a:rPr lang="en-US" sz="2599" dirty="0" err="1">
                <a:solidFill>
                  <a:srgbClr val="282B39"/>
                </a:solidFill>
                <a:latin typeface="Poppins"/>
                <a:ea typeface="Poppins"/>
                <a:cs typeface="Poppins"/>
                <a:sym typeface="Poppins"/>
              </a:rPr>
              <a:t>Beberapa</a:t>
            </a:r>
            <a:r>
              <a:rPr lang="en-US" sz="2599" dirty="0">
                <a:solidFill>
                  <a:srgbClr val="282B39"/>
                </a:solidFill>
                <a:latin typeface="Poppins"/>
                <a:ea typeface="Poppins"/>
                <a:cs typeface="Poppins"/>
                <a:sym typeface="Poppins"/>
              </a:rPr>
              <a:t> </a:t>
            </a:r>
            <a:r>
              <a:rPr lang="en-US" sz="2599" dirty="0" err="1">
                <a:solidFill>
                  <a:srgbClr val="282B39"/>
                </a:solidFill>
                <a:latin typeface="Poppins"/>
                <a:ea typeface="Poppins"/>
                <a:cs typeface="Poppins"/>
                <a:sym typeface="Poppins"/>
              </a:rPr>
              <a:t>sifat</a:t>
            </a:r>
            <a:r>
              <a:rPr lang="en-US" sz="2599" dirty="0">
                <a:solidFill>
                  <a:srgbClr val="282B39"/>
                </a:solidFill>
                <a:latin typeface="Poppins"/>
                <a:ea typeface="Poppins"/>
                <a:cs typeface="Poppins"/>
                <a:sym typeface="Poppins"/>
              </a:rPr>
              <a:t> </a:t>
            </a:r>
            <a:r>
              <a:rPr lang="en-US" sz="2599" dirty="0" err="1">
                <a:solidFill>
                  <a:srgbClr val="282B39"/>
                </a:solidFill>
                <a:latin typeface="Poppins"/>
                <a:ea typeface="Poppins"/>
                <a:cs typeface="Poppins"/>
                <a:sym typeface="Poppins"/>
              </a:rPr>
              <a:t>muncul</a:t>
            </a:r>
            <a:r>
              <a:rPr lang="en-US" sz="2599" dirty="0">
                <a:solidFill>
                  <a:srgbClr val="282B39"/>
                </a:solidFill>
                <a:latin typeface="Poppins"/>
                <a:ea typeface="Poppins"/>
                <a:cs typeface="Poppins"/>
                <a:sym typeface="Poppins"/>
              </a:rPr>
              <a:t> </a:t>
            </a:r>
            <a:r>
              <a:rPr lang="en-US" sz="2599" dirty="0" err="1">
                <a:solidFill>
                  <a:srgbClr val="282B39"/>
                </a:solidFill>
                <a:latin typeface="Poppins"/>
                <a:ea typeface="Poppins"/>
                <a:cs typeface="Poppins"/>
                <a:sym typeface="Poppins"/>
              </a:rPr>
              <a:t>jelas</a:t>
            </a:r>
            <a:r>
              <a:rPr lang="en-US" sz="2599" dirty="0">
                <a:solidFill>
                  <a:srgbClr val="282B39"/>
                </a:solidFill>
                <a:latin typeface="Poppins"/>
                <a:ea typeface="Poppins"/>
                <a:cs typeface="Poppins"/>
                <a:sym typeface="Poppins"/>
              </a:rPr>
              <a:t>, </a:t>
            </a:r>
            <a:r>
              <a:rPr lang="en-US" sz="2599" dirty="0" err="1">
                <a:solidFill>
                  <a:srgbClr val="282B39"/>
                </a:solidFill>
                <a:latin typeface="Poppins"/>
                <a:ea typeface="Poppins"/>
                <a:cs typeface="Poppins"/>
                <a:sym typeface="Poppins"/>
              </a:rPr>
              <a:t>beberapa</a:t>
            </a:r>
            <a:r>
              <a:rPr lang="en-US" sz="2599" dirty="0">
                <a:solidFill>
                  <a:srgbClr val="282B39"/>
                </a:solidFill>
                <a:latin typeface="Poppins"/>
                <a:ea typeface="Poppins"/>
                <a:cs typeface="Poppins"/>
                <a:sym typeface="Poppins"/>
              </a:rPr>
              <a:t> </a:t>
            </a:r>
            <a:r>
              <a:rPr lang="en-US" sz="2599" dirty="0" err="1">
                <a:solidFill>
                  <a:srgbClr val="282B39"/>
                </a:solidFill>
                <a:latin typeface="Poppins"/>
                <a:ea typeface="Poppins"/>
                <a:cs typeface="Poppins"/>
                <a:sym typeface="Poppins"/>
              </a:rPr>
              <a:t>tersembunyi</a:t>
            </a:r>
            <a:r>
              <a:rPr lang="en-US" sz="2599" dirty="0">
                <a:solidFill>
                  <a:srgbClr val="282B39"/>
                </a:solidFill>
                <a:latin typeface="Poppins"/>
                <a:ea typeface="Poppins"/>
                <a:cs typeface="Poppins"/>
                <a:sym typeface="Poppins"/>
              </a:rPr>
              <a:t>.</a:t>
            </a:r>
          </a:p>
        </p:txBody>
      </p:sp>
      <p:sp>
        <p:nvSpPr>
          <p:cNvPr id="4" name="Freeform 4"/>
          <p:cNvSpPr/>
          <p:nvPr/>
        </p:nvSpPr>
        <p:spPr>
          <a:xfrm>
            <a:off x="0" y="0"/>
            <a:ext cx="5244697" cy="5518426"/>
          </a:xfrm>
          <a:custGeom>
            <a:avLst/>
            <a:gdLst/>
            <a:ahLst/>
            <a:cxnLst/>
            <a:rect l="l" t="t" r="r" b="b"/>
            <a:pathLst>
              <a:path w="5244697" h="5518426">
                <a:moveTo>
                  <a:pt x="0" y="0"/>
                </a:moveTo>
                <a:lnTo>
                  <a:pt x="5244697" y="0"/>
                </a:lnTo>
                <a:lnTo>
                  <a:pt x="5244697" y="5518426"/>
                </a:lnTo>
                <a:lnTo>
                  <a:pt x="0" y="5518426"/>
                </a:lnTo>
                <a:lnTo>
                  <a:pt x="0" y="0"/>
                </a:lnTo>
                <a:close/>
              </a:path>
            </a:pathLst>
          </a:custGeom>
          <a:blipFill>
            <a:blip r:embed="rId2"/>
            <a:stretch>
              <a:fillRect l="-22967" t="-16867"/>
            </a:stretch>
          </a:blipFill>
        </p:spPr>
      </p:sp>
      <p:sp>
        <p:nvSpPr>
          <p:cNvPr id="5" name="Freeform 5"/>
          <p:cNvSpPr/>
          <p:nvPr/>
        </p:nvSpPr>
        <p:spPr>
          <a:xfrm>
            <a:off x="2487705" y="5518426"/>
            <a:ext cx="5513985" cy="4768574"/>
          </a:xfrm>
          <a:custGeom>
            <a:avLst/>
            <a:gdLst/>
            <a:ahLst/>
            <a:cxnLst/>
            <a:rect l="l" t="t" r="r" b="b"/>
            <a:pathLst>
              <a:path w="5513985" h="4768574">
                <a:moveTo>
                  <a:pt x="0" y="0"/>
                </a:moveTo>
                <a:lnTo>
                  <a:pt x="5513984" y="0"/>
                </a:lnTo>
                <a:lnTo>
                  <a:pt x="5513984" y="4768574"/>
                </a:lnTo>
                <a:lnTo>
                  <a:pt x="0" y="4768574"/>
                </a:lnTo>
                <a:lnTo>
                  <a:pt x="0" y="0"/>
                </a:lnTo>
                <a:close/>
              </a:path>
            </a:pathLst>
          </a:custGeom>
          <a:blipFill>
            <a:blip r:embed="rId2"/>
            <a:stretch>
              <a:fillRect b="-15631"/>
            </a:stretch>
          </a:blipFill>
        </p:spPr>
      </p:sp>
      <p:sp>
        <p:nvSpPr>
          <p:cNvPr id="6" name="Freeform 6"/>
          <p:cNvSpPr/>
          <p:nvPr/>
        </p:nvSpPr>
        <p:spPr>
          <a:xfrm>
            <a:off x="5900198" y="2278721"/>
            <a:ext cx="2638078" cy="2638078"/>
          </a:xfrm>
          <a:custGeom>
            <a:avLst/>
            <a:gdLst/>
            <a:ahLst/>
            <a:cxnLst/>
            <a:rect l="l" t="t" r="r" b="b"/>
            <a:pathLst>
              <a:path w="2638078" h="2638078">
                <a:moveTo>
                  <a:pt x="0" y="0"/>
                </a:moveTo>
                <a:lnTo>
                  <a:pt x="2638077" y="0"/>
                </a:lnTo>
                <a:lnTo>
                  <a:pt x="2638077" y="2638078"/>
                </a:lnTo>
                <a:lnTo>
                  <a:pt x="0" y="2638078"/>
                </a:lnTo>
                <a:lnTo>
                  <a:pt x="0" y="0"/>
                </a:lnTo>
                <a:close/>
              </a:path>
            </a:pathLst>
          </a:custGeom>
          <a:blipFill>
            <a:blip r:embed="rId2"/>
            <a:stretch>
              <a:fillRect/>
            </a:stretch>
          </a:blipFill>
        </p:spPr>
      </p:sp>
      <p:sp>
        <p:nvSpPr>
          <p:cNvPr id="7" name="Freeform 7"/>
          <p:cNvSpPr/>
          <p:nvPr/>
        </p:nvSpPr>
        <p:spPr>
          <a:xfrm>
            <a:off x="308299" y="6461910"/>
            <a:ext cx="1440803" cy="1440803"/>
          </a:xfrm>
          <a:custGeom>
            <a:avLst/>
            <a:gdLst/>
            <a:ahLst/>
            <a:cxnLst/>
            <a:rect l="l" t="t" r="r" b="b"/>
            <a:pathLst>
              <a:path w="1440803" h="1440803">
                <a:moveTo>
                  <a:pt x="0" y="0"/>
                </a:moveTo>
                <a:lnTo>
                  <a:pt x="1440802" y="0"/>
                </a:lnTo>
                <a:lnTo>
                  <a:pt x="1440802" y="1440803"/>
                </a:lnTo>
                <a:lnTo>
                  <a:pt x="0" y="1440803"/>
                </a:lnTo>
                <a:lnTo>
                  <a:pt x="0" y="0"/>
                </a:lnTo>
                <a:close/>
              </a:path>
            </a:pathLst>
          </a:custGeom>
          <a:blipFill>
            <a:blip r:embed="rId2"/>
            <a:stretch>
              <a:fillRect/>
            </a:stretch>
          </a:blipFill>
        </p:spPr>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1+#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9AEDC"/>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2457450"/>
            <a:chOff x="0" y="0"/>
            <a:chExt cx="4816593" cy="647230"/>
          </a:xfrm>
        </p:grpSpPr>
        <p:sp>
          <p:nvSpPr>
            <p:cNvPr id="3" name="Freeform 3"/>
            <p:cNvSpPr/>
            <p:nvPr/>
          </p:nvSpPr>
          <p:spPr>
            <a:xfrm>
              <a:off x="0" y="0"/>
              <a:ext cx="4816592" cy="647230"/>
            </a:xfrm>
            <a:custGeom>
              <a:avLst/>
              <a:gdLst/>
              <a:ahLst/>
              <a:cxnLst/>
              <a:rect l="l" t="t" r="r" b="b"/>
              <a:pathLst>
                <a:path w="4816592" h="647230">
                  <a:moveTo>
                    <a:pt x="0" y="0"/>
                  </a:moveTo>
                  <a:lnTo>
                    <a:pt x="4816592" y="0"/>
                  </a:lnTo>
                  <a:lnTo>
                    <a:pt x="4816592" y="647230"/>
                  </a:lnTo>
                  <a:lnTo>
                    <a:pt x="0" y="647230"/>
                  </a:lnTo>
                  <a:close/>
                </a:path>
              </a:pathLst>
            </a:custGeom>
            <a:solidFill>
              <a:srgbClr val="BECBB0"/>
            </a:solidFill>
          </p:spPr>
        </p:sp>
        <p:sp>
          <p:nvSpPr>
            <p:cNvPr id="4" name="TextBox 4"/>
            <p:cNvSpPr txBox="1"/>
            <p:nvPr/>
          </p:nvSpPr>
          <p:spPr>
            <a:xfrm>
              <a:off x="0" y="-57150"/>
              <a:ext cx="4816593" cy="704380"/>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666750" y="3352800"/>
            <a:ext cx="11201400" cy="6267450"/>
            <a:chOff x="0" y="0"/>
            <a:chExt cx="1471052" cy="823089"/>
          </a:xfrm>
        </p:grpSpPr>
        <p:sp>
          <p:nvSpPr>
            <p:cNvPr id="6" name="Freeform 6"/>
            <p:cNvSpPr/>
            <p:nvPr/>
          </p:nvSpPr>
          <p:spPr>
            <a:xfrm>
              <a:off x="0" y="0"/>
              <a:ext cx="1471052" cy="823089"/>
            </a:xfrm>
            <a:custGeom>
              <a:avLst/>
              <a:gdLst/>
              <a:ahLst/>
              <a:cxnLst/>
              <a:rect l="l" t="t" r="r" b="b"/>
              <a:pathLst>
                <a:path w="1471052" h="823089">
                  <a:moveTo>
                    <a:pt x="13823" y="0"/>
                  </a:moveTo>
                  <a:lnTo>
                    <a:pt x="1457229" y="0"/>
                  </a:lnTo>
                  <a:cubicBezTo>
                    <a:pt x="1460895" y="0"/>
                    <a:pt x="1464411" y="1456"/>
                    <a:pt x="1467004" y="4049"/>
                  </a:cubicBezTo>
                  <a:cubicBezTo>
                    <a:pt x="1469596" y="6641"/>
                    <a:pt x="1471052" y="10157"/>
                    <a:pt x="1471052" y="13823"/>
                  </a:cubicBezTo>
                  <a:lnTo>
                    <a:pt x="1471052" y="809266"/>
                  </a:lnTo>
                  <a:cubicBezTo>
                    <a:pt x="1471052" y="812932"/>
                    <a:pt x="1469596" y="816448"/>
                    <a:pt x="1467004" y="819040"/>
                  </a:cubicBezTo>
                  <a:cubicBezTo>
                    <a:pt x="1464411" y="821632"/>
                    <a:pt x="1460895" y="823089"/>
                    <a:pt x="1457229" y="823089"/>
                  </a:cubicBezTo>
                  <a:lnTo>
                    <a:pt x="13823" y="823089"/>
                  </a:lnTo>
                  <a:cubicBezTo>
                    <a:pt x="10157" y="823089"/>
                    <a:pt x="6641" y="821632"/>
                    <a:pt x="4049" y="819040"/>
                  </a:cubicBezTo>
                  <a:cubicBezTo>
                    <a:pt x="1456" y="816448"/>
                    <a:pt x="0" y="812932"/>
                    <a:pt x="0" y="809266"/>
                  </a:cubicBezTo>
                  <a:lnTo>
                    <a:pt x="0" y="13823"/>
                  </a:lnTo>
                  <a:cubicBezTo>
                    <a:pt x="0" y="10157"/>
                    <a:pt x="1456" y="6641"/>
                    <a:pt x="4049" y="4049"/>
                  </a:cubicBezTo>
                  <a:cubicBezTo>
                    <a:pt x="6641" y="1456"/>
                    <a:pt x="10157" y="0"/>
                    <a:pt x="13823" y="0"/>
                  </a:cubicBezTo>
                  <a:close/>
                </a:path>
              </a:pathLst>
            </a:custGeom>
            <a:blipFill>
              <a:blip r:embed="rId2"/>
              <a:stretch>
                <a:fillRect l="-521" r="-521"/>
              </a:stretch>
            </a:blipFill>
          </p:spPr>
        </p:sp>
      </p:grpSp>
      <p:grpSp>
        <p:nvGrpSpPr>
          <p:cNvPr id="7" name="Group 7"/>
          <p:cNvGrpSpPr/>
          <p:nvPr/>
        </p:nvGrpSpPr>
        <p:grpSpPr>
          <a:xfrm>
            <a:off x="12172950" y="3352800"/>
            <a:ext cx="5448300" cy="6267450"/>
            <a:chOff x="0" y="0"/>
            <a:chExt cx="715512" cy="823089"/>
          </a:xfrm>
        </p:grpSpPr>
        <p:sp>
          <p:nvSpPr>
            <p:cNvPr id="8" name="Freeform 8"/>
            <p:cNvSpPr/>
            <p:nvPr/>
          </p:nvSpPr>
          <p:spPr>
            <a:xfrm>
              <a:off x="0" y="0"/>
              <a:ext cx="715512" cy="823089"/>
            </a:xfrm>
            <a:custGeom>
              <a:avLst/>
              <a:gdLst/>
              <a:ahLst/>
              <a:cxnLst/>
              <a:rect l="l" t="t" r="r" b="b"/>
              <a:pathLst>
                <a:path w="715512" h="823089">
                  <a:moveTo>
                    <a:pt x="28420" y="0"/>
                  </a:moveTo>
                  <a:lnTo>
                    <a:pt x="687092" y="0"/>
                  </a:lnTo>
                  <a:cubicBezTo>
                    <a:pt x="702788" y="0"/>
                    <a:pt x="715512" y="12724"/>
                    <a:pt x="715512" y="28420"/>
                  </a:cubicBezTo>
                  <a:lnTo>
                    <a:pt x="715512" y="794669"/>
                  </a:lnTo>
                  <a:cubicBezTo>
                    <a:pt x="715512" y="802206"/>
                    <a:pt x="712518" y="809435"/>
                    <a:pt x="707188" y="814765"/>
                  </a:cubicBezTo>
                  <a:cubicBezTo>
                    <a:pt x="701858" y="820095"/>
                    <a:pt x="694630" y="823089"/>
                    <a:pt x="687092" y="823089"/>
                  </a:cubicBezTo>
                  <a:lnTo>
                    <a:pt x="28420" y="823089"/>
                  </a:lnTo>
                  <a:cubicBezTo>
                    <a:pt x="12724" y="823089"/>
                    <a:pt x="0" y="810365"/>
                    <a:pt x="0" y="794669"/>
                  </a:cubicBezTo>
                  <a:lnTo>
                    <a:pt x="0" y="28420"/>
                  </a:lnTo>
                  <a:cubicBezTo>
                    <a:pt x="0" y="12724"/>
                    <a:pt x="12724" y="0"/>
                    <a:pt x="28420" y="0"/>
                  </a:cubicBezTo>
                  <a:close/>
                </a:path>
              </a:pathLst>
            </a:custGeom>
            <a:blipFill>
              <a:blip r:embed="rId3"/>
              <a:stretch>
                <a:fillRect t="-103" b="-103"/>
              </a:stretch>
            </a:blipFill>
          </p:spPr>
        </p:sp>
      </p:grpSp>
      <p:sp>
        <p:nvSpPr>
          <p:cNvPr id="9" name="TextBox 9"/>
          <p:cNvSpPr txBox="1"/>
          <p:nvPr/>
        </p:nvSpPr>
        <p:spPr>
          <a:xfrm>
            <a:off x="666750" y="809625"/>
            <a:ext cx="16954500" cy="1069976"/>
          </a:xfrm>
          <a:prstGeom prst="rect">
            <a:avLst/>
          </a:prstGeom>
        </p:spPr>
        <p:txBody>
          <a:bodyPr lIns="0" tIns="0" rIns="0" bIns="0" rtlCol="0" anchor="t">
            <a:spAutoFit/>
          </a:bodyPr>
          <a:lstStyle/>
          <a:p>
            <a:pPr marL="0" lvl="0" indent="0" algn="l">
              <a:lnSpc>
                <a:spcPts val="8000"/>
              </a:lnSpc>
            </a:pPr>
            <a:r>
              <a:rPr lang="en-US" sz="8000" b="1" spc="-240" dirty="0" err="1">
                <a:solidFill>
                  <a:srgbClr val="3C6A43"/>
                </a:solidFill>
                <a:latin typeface="Georgia Pro Condensed Bold"/>
                <a:ea typeface="Georgia Pro Condensed Bold"/>
                <a:cs typeface="Georgia Pro Condensed Bold"/>
                <a:sym typeface="Georgia Pro Condensed Bold"/>
              </a:rPr>
              <a:t>Pentingnya</a:t>
            </a:r>
            <a:r>
              <a:rPr lang="en-US" sz="8000" b="1" spc="-240" dirty="0">
                <a:solidFill>
                  <a:srgbClr val="3C6A43"/>
                </a:solidFill>
                <a:latin typeface="Georgia Pro Condensed Bold"/>
                <a:ea typeface="Georgia Pro Condensed Bold"/>
                <a:cs typeface="Georgia Pro Condensed Bold"/>
                <a:sym typeface="Georgia Pro Condensed Bold"/>
              </a:rPr>
              <a:t> </a:t>
            </a:r>
            <a:r>
              <a:rPr lang="en-US" sz="8000" b="1" spc="-240" dirty="0" err="1">
                <a:solidFill>
                  <a:srgbClr val="3C6A43"/>
                </a:solidFill>
                <a:latin typeface="Georgia Pro Condensed Bold"/>
                <a:ea typeface="Georgia Pro Condensed Bold"/>
                <a:cs typeface="Georgia Pro Condensed Bold"/>
                <a:sym typeface="Georgia Pro Condensed Bold"/>
              </a:rPr>
              <a:t>Memahami</a:t>
            </a:r>
            <a:r>
              <a:rPr lang="en-US" sz="8000" b="1" spc="-240" dirty="0">
                <a:solidFill>
                  <a:srgbClr val="3C6A43"/>
                </a:solidFill>
                <a:latin typeface="Georgia Pro Condensed Bold"/>
                <a:ea typeface="Georgia Pro Condensed Bold"/>
                <a:cs typeface="Georgia Pro Condensed Bold"/>
                <a:sym typeface="Georgia Pro Condensed Bold"/>
              </a:rPr>
              <a:t> </a:t>
            </a:r>
            <a:r>
              <a:rPr lang="en-US" sz="8000" b="1" spc="-240" dirty="0" err="1">
                <a:solidFill>
                  <a:srgbClr val="3C6A43"/>
                </a:solidFill>
                <a:latin typeface="Georgia Pro Condensed Bold"/>
                <a:ea typeface="Georgia Pro Condensed Bold"/>
                <a:cs typeface="Georgia Pro Condensed Bold"/>
                <a:sym typeface="Georgia Pro Condensed Bold"/>
              </a:rPr>
              <a:t>Genetika</a:t>
            </a:r>
            <a:endParaRPr lang="en-US" sz="8000" b="1" spc="-240" dirty="0">
              <a:solidFill>
                <a:srgbClr val="3C6A43"/>
              </a:solidFill>
              <a:latin typeface="Georgia Pro Condensed Bold"/>
              <a:ea typeface="Georgia Pro Condensed Bold"/>
              <a:cs typeface="Georgia Pro Condensed Bold"/>
              <a:sym typeface="Georgia Pro Condensed Bold"/>
            </a:endParaRP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ECBB0"/>
        </a:solidFill>
        <a:effectLst/>
      </p:bgPr>
    </p:bg>
    <p:spTree>
      <p:nvGrpSpPr>
        <p:cNvPr id="1" name=""/>
        <p:cNvGrpSpPr/>
        <p:nvPr/>
      </p:nvGrpSpPr>
      <p:grpSpPr>
        <a:xfrm>
          <a:off x="0" y="0"/>
          <a:ext cx="0" cy="0"/>
          <a:chOff x="0" y="0"/>
          <a:chExt cx="0" cy="0"/>
        </a:xfrm>
      </p:grpSpPr>
      <p:grpSp>
        <p:nvGrpSpPr>
          <p:cNvPr id="2" name="Group 2"/>
          <p:cNvGrpSpPr/>
          <p:nvPr/>
        </p:nvGrpSpPr>
        <p:grpSpPr>
          <a:xfrm>
            <a:off x="9296400" y="0"/>
            <a:ext cx="8991600" cy="3352800"/>
            <a:chOff x="0" y="0"/>
            <a:chExt cx="2368158" cy="883042"/>
          </a:xfrm>
        </p:grpSpPr>
        <p:sp>
          <p:nvSpPr>
            <p:cNvPr id="3" name="Freeform 3"/>
            <p:cNvSpPr/>
            <p:nvPr/>
          </p:nvSpPr>
          <p:spPr>
            <a:xfrm>
              <a:off x="0" y="0"/>
              <a:ext cx="2368158" cy="883042"/>
            </a:xfrm>
            <a:custGeom>
              <a:avLst/>
              <a:gdLst/>
              <a:ahLst/>
              <a:cxnLst/>
              <a:rect l="l" t="t" r="r" b="b"/>
              <a:pathLst>
                <a:path w="2368158" h="883042">
                  <a:moveTo>
                    <a:pt x="0" y="0"/>
                  </a:moveTo>
                  <a:lnTo>
                    <a:pt x="2368158" y="0"/>
                  </a:lnTo>
                  <a:lnTo>
                    <a:pt x="2368158" y="883042"/>
                  </a:lnTo>
                  <a:lnTo>
                    <a:pt x="0" y="883042"/>
                  </a:lnTo>
                  <a:close/>
                </a:path>
              </a:pathLst>
            </a:custGeom>
            <a:solidFill>
              <a:srgbClr val="BECBB0"/>
            </a:solidFill>
          </p:spPr>
        </p:sp>
        <p:sp>
          <p:nvSpPr>
            <p:cNvPr id="4" name="TextBox 4"/>
            <p:cNvSpPr txBox="1"/>
            <p:nvPr/>
          </p:nvSpPr>
          <p:spPr>
            <a:xfrm>
              <a:off x="0" y="-57150"/>
              <a:ext cx="2368158" cy="940192"/>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8991600" y="0"/>
            <a:ext cx="9296400" cy="10287000"/>
            <a:chOff x="0" y="0"/>
            <a:chExt cx="1220873" cy="1350966"/>
          </a:xfrm>
        </p:grpSpPr>
        <p:sp>
          <p:nvSpPr>
            <p:cNvPr id="6" name="Freeform 6"/>
            <p:cNvSpPr/>
            <p:nvPr/>
          </p:nvSpPr>
          <p:spPr>
            <a:xfrm>
              <a:off x="0" y="0"/>
              <a:ext cx="1220873" cy="1350966"/>
            </a:xfrm>
            <a:custGeom>
              <a:avLst/>
              <a:gdLst/>
              <a:ahLst/>
              <a:cxnLst/>
              <a:rect l="l" t="t" r="r" b="b"/>
              <a:pathLst>
                <a:path w="1220873" h="1350966">
                  <a:moveTo>
                    <a:pt x="0" y="0"/>
                  </a:moveTo>
                  <a:lnTo>
                    <a:pt x="1220873" y="0"/>
                  </a:lnTo>
                  <a:lnTo>
                    <a:pt x="1220873" y="1350966"/>
                  </a:lnTo>
                  <a:lnTo>
                    <a:pt x="0" y="1350966"/>
                  </a:lnTo>
                  <a:close/>
                </a:path>
              </a:pathLst>
            </a:custGeom>
            <a:blipFill>
              <a:blip r:embed="rId2"/>
              <a:stretch>
                <a:fillRect t="-66" b="-66"/>
              </a:stretch>
            </a:blipFill>
          </p:spPr>
        </p:sp>
      </p:grpSp>
      <p:sp>
        <p:nvSpPr>
          <p:cNvPr id="7" name="TextBox 7"/>
          <p:cNvSpPr txBox="1"/>
          <p:nvPr/>
        </p:nvSpPr>
        <p:spPr>
          <a:xfrm>
            <a:off x="666750" y="809625"/>
            <a:ext cx="6886575" cy="2079626"/>
          </a:xfrm>
          <a:prstGeom prst="rect">
            <a:avLst/>
          </a:prstGeom>
        </p:spPr>
        <p:txBody>
          <a:bodyPr lIns="0" tIns="0" rIns="0" bIns="0" rtlCol="0" anchor="t">
            <a:spAutoFit/>
          </a:bodyPr>
          <a:lstStyle/>
          <a:p>
            <a:pPr marL="0" lvl="0" indent="0" algn="ctr">
              <a:lnSpc>
                <a:spcPts val="8000"/>
              </a:lnSpc>
              <a:spcBef>
                <a:spcPct val="0"/>
              </a:spcBef>
            </a:pPr>
            <a:r>
              <a:rPr lang="en-US" sz="8000" u="none" strike="noStrike" dirty="0" err="1">
                <a:solidFill>
                  <a:srgbClr val="3C6A43"/>
                </a:solidFill>
                <a:latin typeface="Georgia Pro Condensed"/>
                <a:ea typeface="Georgia Pro Condensed"/>
                <a:cs typeface="Georgia Pro Condensed"/>
                <a:sym typeface="Georgia Pro Condensed"/>
              </a:rPr>
              <a:t>Struktur</a:t>
            </a:r>
            <a:r>
              <a:rPr lang="en-US" sz="8000" u="none" strike="noStrike" dirty="0">
                <a:solidFill>
                  <a:srgbClr val="3C6A43"/>
                </a:solidFill>
                <a:latin typeface="Georgia Pro Condensed"/>
                <a:ea typeface="Georgia Pro Condensed"/>
                <a:cs typeface="Georgia Pro Condensed"/>
                <a:sym typeface="Georgia Pro Condensed"/>
              </a:rPr>
              <a:t> dan </a:t>
            </a:r>
            <a:r>
              <a:rPr lang="en-US" sz="8000" u="none" strike="noStrike" dirty="0" err="1">
                <a:solidFill>
                  <a:srgbClr val="3C6A43"/>
                </a:solidFill>
                <a:latin typeface="Georgia Pro Condensed"/>
                <a:ea typeface="Georgia Pro Condensed"/>
                <a:cs typeface="Georgia Pro Condensed"/>
                <a:sym typeface="Georgia Pro Condensed"/>
              </a:rPr>
              <a:t>Fungsi</a:t>
            </a:r>
            <a:r>
              <a:rPr lang="en-US" sz="8000" u="none" strike="noStrike" dirty="0">
                <a:solidFill>
                  <a:srgbClr val="3C6A43"/>
                </a:solidFill>
                <a:latin typeface="Georgia Pro Condensed"/>
                <a:ea typeface="Georgia Pro Condensed"/>
                <a:cs typeface="Georgia Pro Condensed"/>
                <a:sym typeface="Georgia Pro Condensed"/>
              </a:rPr>
              <a:t> DNA</a:t>
            </a:r>
          </a:p>
        </p:txBody>
      </p:sp>
      <p:sp>
        <p:nvSpPr>
          <p:cNvPr id="8" name="TextBox 8"/>
          <p:cNvSpPr txBox="1"/>
          <p:nvPr/>
        </p:nvSpPr>
        <p:spPr>
          <a:xfrm>
            <a:off x="1028700" y="6475248"/>
            <a:ext cx="6886575" cy="3168651"/>
          </a:xfrm>
          <a:prstGeom prst="rect">
            <a:avLst/>
          </a:prstGeom>
        </p:spPr>
        <p:txBody>
          <a:bodyPr lIns="0" tIns="0" rIns="0" bIns="0" rtlCol="0" anchor="t">
            <a:spAutoFit/>
          </a:bodyPr>
          <a:lstStyle/>
          <a:p>
            <a:pPr marL="0" lvl="0" indent="0" algn="just">
              <a:lnSpc>
                <a:spcPts val="4199"/>
              </a:lnSpc>
            </a:pPr>
            <a:r>
              <a:rPr lang="en-US" sz="2999" u="none" strike="noStrike" spc="-44">
                <a:solidFill>
                  <a:srgbClr val="333333"/>
                </a:solidFill>
                <a:latin typeface="Helvetica World"/>
                <a:ea typeface="Helvetica World"/>
                <a:cs typeface="Helvetica World"/>
                <a:sym typeface="Helvetica World"/>
              </a:rPr>
              <a:t>DNA adalah bahan genetik utama</a:t>
            </a:r>
            <a:r>
              <a:rPr lang="en-US" sz="2999" b="1" u="none" strike="noStrike" spc="-44">
                <a:solidFill>
                  <a:srgbClr val="333333"/>
                </a:solidFill>
                <a:latin typeface="Helvetica World Bold"/>
                <a:ea typeface="Helvetica World Bold"/>
                <a:cs typeface="Helvetica World Bold"/>
                <a:sym typeface="Helvetica World Bold"/>
              </a:rPr>
              <a:t> </a:t>
            </a:r>
            <a:r>
              <a:rPr lang="en-US" sz="2999" u="none" strike="noStrike" spc="-44">
                <a:solidFill>
                  <a:srgbClr val="333333"/>
                </a:solidFill>
                <a:latin typeface="Helvetica World"/>
                <a:ea typeface="Helvetica World"/>
                <a:cs typeface="Helvetica World"/>
                <a:sym typeface="Helvetica World"/>
              </a:rPr>
              <a:t>yang menyimpan informasi hereditas. Bentuk heliks ganda memudahkan penyimpanan dan penggandaan informasi, sehingga mempengaruhi karakteristik individu secara langsung.</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9AEDC"/>
        </a:solidFill>
        <a:effectLst/>
      </p:bgPr>
    </p:bg>
    <p:spTree>
      <p:nvGrpSpPr>
        <p:cNvPr id="1" name=""/>
        <p:cNvGrpSpPr/>
        <p:nvPr/>
      </p:nvGrpSpPr>
      <p:grpSpPr>
        <a:xfrm>
          <a:off x="0" y="0"/>
          <a:ext cx="0" cy="0"/>
          <a:chOff x="0" y="0"/>
          <a:chExt cx="0" cy="0"/>
        </a:xfrm>
      </p:grpSpPr>
      <p:grpSp>
        <p:nvGrpSpPr>
          <p:cNvPr id="2" name="Group 2"/>
          <p:cNvGrpSpPr/>
          <p:nvPr/>
        </p:nvGrpSpPr>
        <p:grpSpPr>
          <a:xfrm>
            <a:off x="9296400" y="0"/>
            <a:ext cx="8991600" cy="3352800"/>
            <a:chOff x="0" y="0"/>
            <a:chExt cx="2368158" cy="883042"/>
          </a:xfrm>
        </p:grpSpPr>
        <p:sp>
          <p:nvSpPr>
            <p:cNvPr id="3" name="Freeform 3"/>
            <p:cNvSpPr/>
            <p:nvPr/>
          </p:nvSpPr>
          <p:spPr>
            <a:xfrm>
              <a:off x="0" y="0"/>
              <a:ext cx="2368158" cy="883042"/>
            </a:xfrm>
            <a:custGeom>
              <a:avLst/>
              <a:gdLst/>
              <a:ahLst/>
              <a:cxnLst/>
              <a:rect l="l" t="t" r="r" b="b"/>
              <a:pathLst>
                <a:path w="2368158" h="883042">
                  <a:moveTo>
                    <a:pt x="0" y="0"/>
                  </a:moveTo>
                  <a:lnTo>
                    <a:pt x="2368158" y="0"/>
                  </a:lnTo>
                  <a:lnTo>
                    <a:pt x="2368158" y="883042"/>
                  </a:lnTo>
                  <a:lnTo>
                    <a:pt x="0" y="883042"/>
                  </a:lnTo>
                  <a:close/>
                </a:path>
              </a:pathLst>
            </a:custGeom>
            <a:solidFill>
              <a:srgbClr val="B9AEDC"/>
            </a:solidFill>
          </p:spPr>
        </p:sp>
        <p:sp>
          <p:nvSpPr>
            <p:cNvPr id="4" name="TextBox 4"/>
            <p:cNvSpPr txBox="1"/>
            <p:nvPr/>
          </p:nvSpPr>
          <p:spPr>
            <a:xfrm>
              <a:off x="0" y="-57150"/>
              <a:ext cx="2368158" cy="940192"/>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8991600" y="0"/>
            <a:ext cx="9296400" cy="10287000"/>
            <a:chOff x="0" y="0"/>
            <a:chExt cx="1220873" cy="1350966"/>
          </a:xfrm>
        </p:grpSpPr>
        <p:sp>
          <p:nvSpPr>
            <p:cNvPr id="6" name="Freeform 6"/>
            <p:cNvSpPr/>
            <p:nvPr/>
          </p:nvSpPr>
          <p:spPr>
            <a:xfrm>
              <a:off x="0" y="0"/>
              <a:ext cx="1220873" cy="1350966"/>
            </a:xfrm>
            <a:custGeom>
              <a:avLst/>
              <a:gdLst/>
              <a:ahLst/>
              <a:cxnLst/>
              <a:rect l="l" t="t" r="r" b="b"/>
              <a:pathLst>
                <a:path w="1220873" h="1350966">
                  <a:moveTo>
                    <a:pt x="0" y="0"/>
                  </a:moveTo>
                  <a:lnTo>
                    <a:pt x="1220873" y="0"/>
                  </a:lnTo>
                  <a:lnTo>
                    <a:pt x="1220873" y="1350966"/>
                  </a:lnTo>
                  <a:lnTo>
                    <a:pt x="0" y="1350966"/>
                  </a:lnTo>
                  <a:close/>
                </a:path>
              </a:pathLst>
            </a:custGeom>
            <a:blipFill>
              <a:blip r:embed="rId2"/>
              <a:stretch>
                <a:fillRect t="-66" b="-66"/>
              </a:stretch>
            </a:blipFill>
          </p:spPr>
        </p:sp>
      </p:grpSp>
      <p:sp>
        <p:nvSpPr>
          <p:cNvPr id="7" name="TextBox 7"/>
          <p:cNvSpPr txBox="1"/>
          <p:nvPr/>
        </p:nvSpPr>
        <p:spPr>
          <a:xfrm>
            <a:off x="666750" y="809625"/>
            <a:ext cx="6886575" cy="2079626"/>
          </a:xfrm>
          <a:prstGeom prst="rect">
            <a:avLst/>
          </a:prstGeom>
        </p:spPr>
        <p:txBody>
          <a:bodyPr lIns="0" tIns="0" rIns="0" bIns="0" rtlCol="0" anchor="t">
            <a:spAutoFit/>
          </a:bodyPr>
          <a:lstStyle/>
          <a:p>
            <a:pPr marL="0" lvl="0" indent="0" algn="ctr">
              <a:lnSpc>
                <a:spcPts val="8000"/>
              </a:lnSpc>
              <a:spcBef>
                <a:spcPct val="0"/>
              </a:spcBef>
            </a:pPr>
            <a:r>
              <a:rPr lang="en-US" sz="8000" u="none" strike="noStrike" dirty="0" err="1">
                <a:solidFill>
                  <a:srgbClr val="3C6A43"/>
                </a:solidFill>
                <a:latin typeface="Georgia Pro Condensed"/>
                <a:ea typeface="Georgia Pro Condensed"/>
                <a:cs typeface="Georgia Pro Condensed"/>
                <a:sym typeface="Georgia Pro Condensed"/>
              </a:rPr>
              <a:t>Fungsi</a:t>
            </a:r>
            <a:r>
              <a:rPr lang="en-US" sz="8000" u="none" strike="noStrike" dirty="0">
                <a:solidFill>
                  <a:srgbClr val="3C6A43"/>
                </a:solidFill>
                <a:latin typeface="Georgia Pro Condensed"/>
                <a:ea typeface="Georgia Pro Condensed"/>
                <a:cs typeface="Georgia Pro Condensed"/>
                <a:sym typeface="Georgia Pro Condensed"/>
              </a:rPr>
              <a:t> DNA </a:t>
            </a:r>
            <a:r>
              <a:rPr lang="en-US" sz="8000" u="none" strike="noStrike" dirty="0" err="1">
                <a:solidFill>
                  <a:srgbClr val="3C6A43"/>
                </a:solidFill>
                <a:latin typeface="Georgia Pro Condensed"/>
                <a:ea typeface="Georgia Pro Condensed"/>
                <a:cs typeface="Georgia Pro Condensed"/>
                <a:sym typeface="Georgia Pro Condensed"/>
              </a:rPr>
              <a:t>dalam</a:t>
            </a:r>
            <a:r>
              <a:rPr lang="en-US" sz="8000" u="none" strike="noStrike" dirty="0">
                <a:solidFill>
                  <a:srgbClr val="3C6A43"/>
                </a:solidFill>
                <a:latin typeface="Georgia Pro Condensed"/>
                <a:ea typeface="Georgia Pro Condensed"/>
                <a:cs typeface="Georgia Pro Condensed"/>
                <a:sym typeface="Georgia Pro Condensed"/>
              </a:rPr>
              <a:t> </a:t>
            </a:r>
            <a:r>
              <a:rPr lang="en-US" sz="8000" u="none" strike="noStrike" dirty="0" err="1">
                <a:solidFill>
                  <a:srgbClr val="3C6A43"/>
                </a:solidFill>
                <a:latin typeface="Georgia Pro Condensed"/>
                <a:ea typeface="Georgia Pro Condensed"/>
                <a:cs typeface="Georgia Pro Condensed"/>
                <a:sym typeface="Georgia Pro Condensed"/>
              </a:rPr>
              <a:t>Replikasi</a:t>
            </a:r>
            <a:endParaRPr lang="en-US" sz="8000" u="none" strike="noStrike" dirty="0">
              <a:solidFill>
                <a:srgbClr val="3C6A43"/>
              </a:solidFill>
              <a:latin typeface="Georgia Pro Condensed"/>
              <a:ea typeface="Georgia Pro Condensed"/>
              <a:cs typeface="Georgia Pro Condensed"/>
              <a:sym typeface="Georgia Pro Condensed"/>
            </a:endParaRPr>
          </a:p>
        </p:txBody>
      </p:sp>
      <p:sp>
        <p:nvSpPr>
          <p:cNvPr id="8" name="TextBox 8"/>
          <p:cNvSpPr txBox="1"/>
          <p:nvPr/>
        </p:nvSpPr>
        <p:spPr>
          <a:xfrm>
            <a:off x="666750" y="6496050"/>
            <a:ext cx="7525078" cy="3124200"/>
          </a:xfrm>
          <a:prstGeom prst="rect">
            <a:avLst/>
          </a:prstGeom>
        </p:spPr>
        <p:txBody>
          <a:bodyPr lIns="0" tIns="0" rIns="0" bIns="0" rtlCol="0" anchor="t">
            <a:spAutoFit/>
          </a:bodyPr>
          <a:lstStyle/>
          <a:p>
            <a:pPr marL="0" lvl="0" indent="0" algn="just">
              <a:lnSpc>
                <a:spcPts val="4199"/>
              </a:lnSpc>
            </a:pPr>
            <a:r>
              <a:rPr lang="en-US" sz="2999" u="none" strike="noStrike" spc="-44" dirty="0">
                <a:solidFill>
                  <a:srgbClr val="333333"/>
                </a:solidFill>
                <a:latin typeface="Helvetica World"/>
                <a:ea typeface="Helvetica World"/>
                <a:cs typeface="Helvetica World"/>
                <a:sym typeface="Helvetica World"/>
              </a:rPr>
              <a:t>DNA </a:t>
            </a:r>
            <a:r>
              <a:rPr lang="en-US" sz="2999" u="none" strike="noStrike" spc="-44" dirty="0" err="1">
                <a:solidFill>
                  <a:srgbClr val="333333"/>
                </a:solidFill>
                <a:latin typeface="Helvetica World"/>
                <a:ea typeface="Helvetica World"/>
                <a:cs typeface="Helvetica World"/>
                <a:sym typeface="Helvetica World"/>
              </a:rPr>
              <a:t>berperan</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penting</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dalam</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menyimpan</a:t>
            </a:r>
            <a:r>
              <a:rPr lang="en-US" sz="2999" u="none" strike="noStrike" spc="-44" dirty="0">
                <a:solidFill>
                  <a:srgbClr val="333333"/>
                </a:solidFill>
                <a:latin typeface="Helvetica World"/>
                <a:ea typeface="Helvetica World"/>
                <a:cs typeface="Helvetica World"/>
                <a:sym typeface="Helvetica World"/>
              </a:rPr>
              <a:t> dan </a:t>
            </a:r>
            <a:r>
              <a:rPr lang="en-US" sz="2999" u="none" strike="noStrike" spc="-44" dirty="0" err="1">
                <a:solidFill>
                  <a:srgbClr val="333333"/>
                </a:solidFill>
                <a:latin typeface="Helvetica World"/>
                <a:ea typeface="Helvetica World"/>
                <a:cs typeface="Helvetica World"/>
                <a:sym typeface="Helvetica World"/>
              </a:rPr>
              <a:t>meneruskan</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informasi</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genetik</a:t>
            </a:r>
            <a:r>
              <a:rPr lang="en-US" sz="2999" u="none" strike="noStrike" spc="-44" dirty="0">
                <a:solidFill>
                  <a:srgbClr val="333333"/>
                </a:solidFill>
                <a:latin typeface="Helvetica World"/>
                <a:ea typeface="Helvetica World"/>
                <a:cs typeface="Helvetica World"/>
                <a:sym typeface="Helvetica World"/>
              </a:rPr>
              <a:t>. Proses </a:t>
            </a:r>
            <a:r>
              <a:rPr lang="en-US" sz="2999" u="none" strike="noStrike" spc="-44" dirty="0" err="1">
                <a:solidFill>
                  <a:srgbClr val="333333"/>
                </a:solidFill>
                <a:latin typeface="Helvetica World"/>
                <a:ea typeface="Helvetica World"/>
                <a:cs typeface="Helvetica World"/>
                <a:sym typeface="Helvetica World"/>
              </a:rPr>
              <a:t>replikasi</a:t>
            </a:r>
            <a:r>
              <a:rPr lang="en-US" sz="2999" u="none" strike="noStrike" spc="-44" dirty="0">
                <a:solidFill>
                  <a:srgbClr val="333333"/>
                </a:solidFill>
                <a:latin typeface="Helvetica World"/>
                <a:ea typeface="Helvetica World"/>
                <a:cs typeface="Helvetica World"/>
                <a:sym typeface="Helvetica World"/>
              </a:rPr>
              <a:t> DNA </a:t>
            </a:r>
            <a:r>
              <a:rPr lang="en-US" sz="2999" u="none" strike="noStrike" spc="-44" dirty="0" err="1">
                <a:solidFill>
                  <a:srgbClr val="333333"/>
                </a:solidFill>
                <a:latin typeface="Helvetica World"/>
                <a:ea typeface="Helvetica World"/>
                <a:cs typeface="Helvetica World"/>
                <a:sym typeface="Helvetica World"/>
              </a:rPr>
              <a:t>memastikan</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bahwa</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informasi</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diwariskan</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dengan</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akurat</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ke</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keturunan</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memungkinkan</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pengembangan</a:t>
            </a:r>
            <a:r>
              <a:rPr lang="en-US" sz="2999" u="none" strike="noStrike" spc="-44" dirty="0">
                <a:solidFill>
                  <a:srgbClr val="333333"/>
                </a:solidFill>
                <a:latin typeface="Helvetica World"/>
                <a:ea typeface="Helvetica World"/>
                <a:cs typeface="Helvetica World"/>
                <a:sym typeface="Helvetica World"/>
              </a:rPr>
              <a:t> dan </a:t>
            </a:r>
            <a:r>
              <a:rPr lang="en-US" sz="2999" u="none" strike="noStrike" spc="-44" dirty="0" err="1">
                <a:solidFill>
                  <a:srgbClr val="333333"/>
                </a:solidFill>
                <a:latin typeface="Helvetica World"/>
                <a:ea typeface="Helvetica World"/>
                <a:cs typeface="Helvetica World"/>
                <a:sym typeface="Helvetica World"/>
              </a:rPr>
              <a:t>fungsi</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sel</a:t>
            </a:r>
            <a:r>
              <a:rPr lang="en-US" sz="2999" u="none" strike="noStrike" spc="-44" dirty="0">
                <a:solidFill>
                  <a:srgbClr val="333333"/>
                </a:solidFill>
                <a:latin typeface="Helvetica World"/>
                <a:ea typeface="Helvetica World"/>
                <a:cs typeface="Helvetica World"/>
                <a:sym typeface="Helvetica World"/>
              </a:rPr>
              <a:t> yang </a:t>
            </a:r>
            <a:r>
              <a:rPr lang="en-US" sz="2999" u="none" strike="noStrike" spc="-44" dirty="0" err="1">
                <a:solidFill>
                  <a:srgbClr val="333333"/>
                </a:solidFill>
                <a:latin typeface="Helvetica World"/>
                <a:ea typeface="Helvetica World"/>
                <a:cs typeface="Helvetica World"/>
                <a:sym typeface="Helvetica World"/>
              </a:rPr>
              <a:t>tepat</a:t>
            </a:r>
            <a:r>
              <a:rPr lang="en-US" sz="2999" u="none" strike="noStrike" spc="-44" dirty="0">
                <a:solidFill>
                  <a:srgbClr val="333333"/>
                </a:solidFill>
                <a:latin typeface="Helvetica World"/>
                <a:ea typeface="Helvetica World"/>
                <a:cs typeface="Helvetica World"/>
                <a:sym typeface="Helvetica World"/>
              </a:rPr>
              <a:t>.</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ECBB0"/>
        </a:solidFill>
        <a:effectLst/>
      </p:bgPr>
    </p:bg>
    <p:spTree>
      <p:nvGrpSpPr>
        <p:cNvPr id="1" name=""/>
        <p:cNvGrpSpPr/>
        <p:nvPr/>
      </p:nvGrpSpPr>
      <p:grpSpPr>
        <a:xfrm>
          <a:off x="0" y="0"/>
          <a:ext cx="0" cy="0"/>
          <a:chOff x="0" y="0"/>
          <a:chExt cx="0" cy="0"/>
        </a:xfrm>
      </p:grpSpPr>
      <p:grpSp>
        <p:nvGrpSpPr>
          <p:cNvPr id="2" name="Group 2"/>
          <p:cNvGrpSpPr/>
          <p:nvPr/>
        </p:nvGrpSpPr>
        <p:grpSpPr>
          <a:xfrm>
            <a:off x="9296400" y="0"/>
            <a:ext cx="8991600" cy="3352800"/>
            <a:chOff x="0" y="0"/>
            <a:chExt cx="2368158" cy="883042"/>
          </a:xfrm>
        </p:grpSpPr>
        <p:sp>
          <p:nvSpPr>
            <p:cNvPr id="3" name="Freeform 3"/>
            <p:cNvSpPr/>
            <p:nvPr/>
          </p:nvSpPr>
          <p:spPr>
            <a:xfrm>
              <a:off x="0" y="0"/>
              <a:ext cx="2368158" cy="883042"/>
            </a:xfrm>
            <a:custGeom>
              <a:avLst/>
              <a:gdLst/>
              <a:ahLst/>
              <a:cxnLst/>
              <a:rect l="l" t="t" r="r" b="b"/>
              <a:pathLst>
                <a:path w="2368158" h="883042">
                  <a:moveTo>
                    <a:pt x="0" y="0"/>
                  </a:moveTo>
                  <a:lnTo>
                    <a:pt x="2368158" y="0"/>
                  </a:lnTo>
                  <a:lnTo>
                    <a:pt x="2368158" y="883042"/>
                  </a:lnTo>
                  <a:lnTo>
                    <a:pt x="0" y="883042"/>
                  </a:lnTo>
                  <a:close/>
                </a:path>
              </a:pathLst>
            </a:custGeom>
            <a:solidFill>
              <a:srgbClr val="BECBB0"/>
            </a:solidFill>
          </p:spPr>
        </p:sp>
        <p:sp>
          <p:nvSpPr>
            <p:cNvPr id="4" name="TextBox 4"/>
            <p:cNvSpPr txBox="1"/>
            <p:nvPr/>
          </p:nvSpPr>
          <p:spPr>
            <a:xfrm>
              <a:off x="0" y="-57150"/>
              <a:ext cx="2368158" cy="940192"/>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8991600" y="0"/>
            <a:ext cx="9296400" cy="10287000"/>
            <a:chOff x="0" y="0"/>
            <a:chExt cx="1220873" cy="1350966"/>
          </a:xfrm>
        </p:grpSpPr>
        <p:sp>
          <p:nvSpPr>
            <p:cNvPr id="6" name="Freeform 6"/>
            <p:cNvSpPr/>
            <p:nvPr/>
          </p:nvSpPr>
          <p:spPr>
            <a:xfrm>
              <a:off x="0" y="0"/>
              <a:ext cx="1220873" cy="1350966"/>
            </a:xfrm>
            <a:custGeom>
              <a:avLst/>
              <a:gdLst/>
              <a:ahLst/>
              <a:cxnLst/>
              <a:rect l="l" t="t" r="r" b="b"/>
              <a:pathLst>
                <a:path w="1220873" h="1350966">
                  <a:moveTo>
                    <a:pt x="0" y="0"/>
                  </a:moveTo>
                  <a:lnTo>
                    <a:pt x="1220873" y="0"/>
                  </a:lnTo>
                  <a:lnTo>
                    <a:pt x="1220873" y="1350966"/>
                  </a:lnTo>
                  <a:lnTo>
                    <a:pt x="0" y="1350966"/>
                  </a:lnTo>
                  <a:close/>
                </a:path>
              </a:pathLst>
            </a:custGeom>
            <a:blipFill>
              <a:blip r:embed="rId2"/>
              <a:stretch>
                <a:fillRect t="-66" b="-66"/>
              </a:stretch>
            </a:blipFill>
          </p:spPr>
        </p:sp>
      </p:grpSp>
      <p:sp>
        <p:nvSpPr>
          <p:cNvPr id="7" name="TextBox 7"/>
          <p:cNvSpPr txBox="1"/>
          <p:nvPr/>
        </p:nvSpPr>
        <p:spPr>
          <a:xfrm>
            <a:off x="666750" y="809625"/>
            <a:ext cx="6886575" cy="2079626"/>
          </a:xfrm>
          <a:prstGeom prst="rect">
            <a:avLst/>
          </a:prstGeom>
        </p:spPr>
        <p:txBody>
          <a:bodyPr lIns="0" tIns="0" rIns="0" bIns="0" rtlCol="0" anchor="t">
            <a:spAutoFit/>
          </a:bodyPr>
          <a:lstStyle/>
          <a:p>
            <a:pPr marL="0" lvl="0" indent="0" algn="ctr">
              <a:lnSpc>
                <a:spcPts val="8000"/>
              </a:lnSpc>
              <a:spcBef>
                <a:spcPct val="0"/>
              </a:spcBef>
            </a:pPr>
            <a:r>
              <a:rPr lang="en-US" sz="8000" u="none" strike="noStrike" dirty="0">
                <a:solidFill>
                  <a:srgbClr val="3C6A43"/>
                </a:solidFill>
                <a:latin typeface="Georgia Pro Condensed"/>
                <a:ea typeface="Georgia Pro Condensed"/>
                <a:cs typeface="Georgia Pro Condensed"/>
                <a:sym typeface="Georgia Pro Condensed"/>
              </a:rPr>
              <a:t>Gen dan </a:t>
            </a:r>
            <a:r>
              <a:rPr lang="en-US" sz="8000" u="none" strike="noStrike" dirty="0" err="1">
                <a:solidFill>
                  <a:srgbClr val="3C6A43"/>
                </a:solidFill>
                <a:latin typeface="Georgia Pro Condensed"/>
                <a:ea typeface="Georgia Pro Condensed"/>
                <a:cs typeface="Georgia Pro Condensed"/>
                <a:sym typeface="Georgia Pro Condensed"/>
              </a:rPr>
              <a:t>Fungsinya</a:t>
            </a:r>
            <a:endParaRPr lang="en-US" sz="8000" u="none" strike="noStrike" dirty="0">
              <a:solidFill>
                <a:srgbClr val="3C6A43"/>
              </a:solidFill>
              <a:latin typeface="Georgia Pro Condensed"/>
              <a:ea typeface="Georgia Pro Condensed"/>
              <a:cs typeface="Georgia Pro Condensed"/>
              <a:sym typeface="Georgia Pro Condensed"/>
            </a:endParaRPr>
          </a:p>
        </p:txBody>
      </p:sp>
      <p:sp>
        <p:nvSpPr>
          <p:cNvPr id="8" name="TextBox 8"/>
          <p:cNvSpPr txBox="1"/>
          <p:nvPr/>
        </p:nvSpPr>
        <p:spPr>
          <a:xfrm>
            <a:off x="666750" y="6496050"/>
            <a:ext cx="6886575" cy="3124200"/>
          </a:xfrm>
          <a:prstGeom prst="rect">
            <a:avLst/>
          </a:prstGeom>
        </p:spPr>
        <p:txBody>
          <a:bodyPr lIns="0" tIns="0" rIns="0" bIns="0" rtlCol="0" anchor="t">
            <a:spAutoFit/>
          </a:bodyPr>
          <a:lstStyle/>
          <a:p>
            <a:pPr marL="0" lvl="0" indent="0" algn="just">
              <a:lnSpc>
                <a:spcPts val="4199"/>
              </a:lnSpc>
            </a:pPr>
            <a:r>
              <a:rPr lang="en-US" sz="2999" u="none" strike="noStrike" spc="-44">
                <a:solidFill>
                  <a:srgbClr val="333333"/>
                </a:solidFill>
                <a:latin typeface="Helvetica World"/>
                <a:ea typeface="Helvetica World"/>
                <a:cs typeface="Helvetica World"/>
                <a:sym typeface="Helvetica World"/>
              </a:rPr>
              <a:t>Gen adalah unit pewarisan sifat yang tersusun dari DNA. Mereka mengatur produksi protein yang mempengaruhi karakteristik fisik, termasuk warna mata dan rambut, serta berbagai fungsi tubuh lainnya.</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9AEDC"/>
        </a:solidFill>
        <a:effectLst/>
      </p:bgPr>
    </p:bg>
    <p:spTree>
      <p:nvGrpSpPr>
        <p:cNvPr id="1" name=""/>
        <p:cNvGrpSpPr/>
        <p:nvPr/>
      </p:nvGrpSpPr>
      <p:grpSpPr>
        <a:xfrm>
          <a:off x="0" y="0"/>
          <a:ext cx="0" cy="0"/>
          <a:chOff x="0" y="0"/>
          <a:chExt cx="0" cy="0"/>
        </a:xfrm>
      </p:grpSpPr>
      <p:grpSp>
        <p:nvGrpSpPr>
          <p:cNvPr id="2" name="Group 2"/>
          <p:cNvGrpSpPr/>
          <p:nvPr/>
        </p:nvGrpSpPr>
        <p:grpSpPr>
          <a:xfrm>
            <a:off x="9296400" y="0"/>
            <a:ext cx="8991600" cy="3352800"/>
            <a:chOff x="0" y="0"/>
            <a:chExt cx="2368158" cy="883042"/>
          </a:xfrm>
        </p:grpSpPr>
        <p:sp>
          <p:nvSpPr>
            <p:cNvPr id="3" name="Freeform 3"/>
            <p:cNvSpPr/>
            <p:nvPr/>
          </p:nvSpPr>
          <p:spPr>
            <a:xfrm>
              <a:off x="0" y="0"/>
              <a:ext cx="2368158" cy="883042"/>
            </a:xfrm>
            <a:custGeom>
              <a:avLst/>
              <a:gdLst/>
              <a:ahLst/>
              <a:cxnLst/>
              <a:rect l="l" t="t" r="r" b="b"/>
              <a:pathLst>
                <a:path w="2368158" h="883042">
                  <a:moveTo>
                    <a:pt x="0" y="0"/>
                  </a:moveTo>
                  <a:lnTo>
                    <a:pt x="2368158" y="0"/>
                  </a:lnTo>
                  <a:lnTo>
                    <a:pt x="2368158" y="883042"/>
                  </a:lnTo>
                  <a:lnTo>
                    <a:pt x="0" y="883042"/>
                  </a:lnTo>
                  <a:close/>
                </a:path>
              </a:pathLst>
            </a:custGeom>
            <a:solidFill>
              <a:srgbClr val="B9AEDC"/>
            </a:solidFill>
          </p:spPr>
        </p:sp>
        <p:sp>
          <p:nvSpPr>
            <p:cNvPr id="4" name="TextBox 4"/>
            <p:cNvSpPr txBox="1"/>
            <p:nvPr/>
          </p:nvSpPr>
          <p:spPr>
            <a:xfrm>
              <a:off x="0" y="-57150"/>
              <a:ext cx="2368158" cy="940192"/>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8991600" y="0"/>
            <a:ext cx="9296400" cy="10287000"/>
            <a:chOff x="0" y="0"/>
            <a:chExt cx="1220873" cy="1350966"/>
          </a:xfrm>
        </p:grpSpPr>
        <p:sp>
          <p:nvSpPr>
            <p:cNvPr id="6" name="Freeform 6"/>
            <p:cNvSpPr/>
            <p:nvPr/>
          </p:nvSpPr>
          <p:spPr>
            <a:xfrm>
              <a:off x="0" y="0"/>
              <a:ext cx="1220873" cy="1350966"/>
            </a:xfrm>
            <a:custGeom>
              <a:avLst/>
              <a:gdLst/>
              <a:ahLst/>
              <a:cxnLst/>
              <a:rect l="l" t="t" r="r" b="b"/>
              <a:pathLst>
                <a:path w="1220873" h="1350966">
                  <a:moveTo>
                    <a:pt x="0" y="0"/>
                  </a:moveTo>
                  <a:lnTo>
                    <a:pt x="1220873" y="0"/>
                  </a:lnTo>
                  <a:lnTo>
                    <a:pt x="1220873" y="1350966"/>
                  </a:lnTo>
                  <a:lnTo>
                    <a:pt x="0" y="1350966"/>
                  </a:lnTo>
                  <a:close/>
                </a:path>
              </a:pathLst>
            </a:custGeom>
            <a:blipFill>
              <a:blip r:embed="rId2"/>
              <a:stretch>
                <a:fillRect t="-66" b="-66"/>
              </a:stretch>
            </a:blipFill>
          </p:spPr>
        </p:sp>
      </p:grpSp>
      <p:sp>
        <p:nvSpPr>
          <p:cNvPr id="7" name="TextBox 7"/>
          <p:cNvSpPr txBox="1"/>
          <p:nvPr/>
        </p:nvSpPr>
        <p:spPr>
          <a:xfrm>
            <a:off x="666750" y="809625"/>
            <a:ext cx="6886575" cy="3089276"/>
          </a:xfrm>
          <a:prstGeom prst="rect">
            <a:avLst/>
          </a:prstGeom>
        </p:spPr>
        <p:txBody>
          <a:bodyPr lIns="0" tIns="0" rIns="0" bIns="0" rtlCol="0" anchor="t">
            <a:spAutoFit/>
          </a:bodyPr>
          <a:lstStyle/>
          <a:p>
            <a:pPr marL="0" lvl="0" indent="0" algn="ctr">
              <a:lnSpc>
                <a:spcPts val="8000"/>
              </a:lnSpc>
              <a:spcBef>
                <a:spcPct val="0"/>
              </a:spcBef>
            </a:pPr>
            <a:r>
              <a:rPr lang="en-US" sz="8000" u="none" strike="noStrike" dirty="0">
                <a:solidFill>
                  <a:srgbClr val="3C6A43"/>
                </a:solidFill>
                <a:latin typeface="Georgia Pro Condensed"/>
                <a:ea typeface="Georgia Pro Condensed"/>
                <a:cs typeface="Georgia Pro Condensed"/>
                <a:sym typeface="Georgia Pro Condensed"/>
              </a:rPr>
              <a:t>Gen </a:t>
            </a:r>
            <a:r>
              <a:rPr lang="en-US" sz="8000" u="none" strike="noStrike" dirty="0" err="1">
                <a:solidFill>
                  <a:srgbClr val="3C6A43"/>
                </a:solidFill>
                <a:latin typeface="Georgia Pro Condensed"/>
                <a:ea typeface="Georgia Pro Condensed"/>
                <a:cs typeface="Georgia Pro Condensed"/>
                <a:sym typeface="Georgia Pro Condensed"/>
              </a:rPr>
              <a:t>Mengatur</a:t>
            </a:r>
            <a:r>
              <a:rPr lang="en-US" sz="8000" u="none" strike="noStrike" dirty="0">
                <a:solidFill>
                  <a:srgbClr val="3C6A43"/>
                </a:solidFill>
                <a:latin typeface="Georgia Pro Condensed"/>
                <a:ea typeface="Georgia Pro Condensed"/>
                <a:cs typeface="Georgia Pro Condensed"/>
                <a:sym typeface="Georgia Pro Condensed"/>
              </a:rPr>
              <a:t> </a:t>
            </a:r>
            <a:r>
              <a:rPr lang="en-US" sz="8000" u="none" strike="noStrike" dirty="0" err="1">
                <a:solidFill>
                  <a:srgbClr val="3C6A43"/>
                </a:solidFill>
                <a:latin typeface="Georgia Pro Condensed"/>
                <a:ea typeface="Georgia Pro Condensed"/>
                <a:cs typeface="Georgia Pro Condensed"/>
                <a:sym typeface="Georgia Pro Condensed"/>
              </a:rPr>
              <a:t>Produksi</a:t>
            </a:r>
            <a:r>
              <a:rPr lang="en-US" sz="8000" u="none" strike="noStrike" dirty="0">
                <a:solidFill>
                  <a:srgbClr val="3C6A43"/>
                </a:solidFill>
                <a:latin typeface="Georgia Pro Condensed"/>
                <a:ea typeface="Georgia Pro Condensed"/>
                <a:cs typeface="Georgia Pro Condensed"/>
                <a:sym typeface="Georgia Pro Condensed"/>
              </a:rPr>
              <a:t> Protein</a:t>
            </a:r>
          </a:p>
        </p:txBody>
      </p:sp>
      <p:sp>
        <p:nvSpPr>
          <p:cNvPr id="8" name="TextBox 8"/>
          <p:cNvSpPr txBox="1"/>
          <p:nvPr/>
        </p:nvSpPr>
        <p:spPr>
          <a:xfrm>
            <a:off x="666750" y="6496050"/>
            <a:ext cx="6886575" cy="3124200"/>
          </a:xfrm>
          <a:prstGeom prst="rect">
            <a:avLst/>
          </a:prstGeom>
        </p:spPr>
        <p:txBody>
          <a:bodyPr lIns="0" tIns="0" rIns="0" bIns="0" rtlCol="0" anchor="t">
            <a:spAutoFit/>
          </a:bodyPr>
          <a:lstStyle/>
          <a:p>
            <a:pPr marL="0" lvl="0" indent="0" algn="just">
              <a:lnSpc>
                <a:spcPts val="4199"/>
              </a:lnSpc>
            </a:pPr>
            <a:r>
              <a:rPr lang="en-US" sz="2999" u="none" strike="noStrike" spc="-44">
                <a:solidFill>
                  <a:srgbClr val="333333"/>
                </a:solidFill>
                <a:latin typeface="Helvetica World"/>
                <a:ea typeface="Helvetica World"/>
                <a:cs typeface="Helvetica World"/>
                <a:sym typeface="Helvetica World"/>
              </a:rPr>
              <a:t>Gen berfungsi sebagai petunjuk utama dalam produksi protein yang menentukan sifat fisik dan fungsi sel. Proses transkripsi dan translasi DNA menghasilkan protein yang mendukung berbagai proses biologis dalam tubuh.</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ECBB0"/>
        </a:solidFill>
        <a:effectLst/>
      </p:bgPr>
    </p:bg>
    <p:spTree>
      <p:nvGrpSpPr>
        <p:cNvPr id="1" name=""/>
        <p:cNvGrpSpPr/>
        <p:nvPr/>
      </p:nvGrpSpPr>
      <p:grpSpPr>
        <a:xfrm>
          <a:off x="0" y="0"/>
          <a:ext cx="0" cy="0"/>
          <a:chOff x="0" y="0"/>
          <a:chExt cx="0" cy="0"/>
        </a:xfrm>
      </p:grpSpPr>
      <p:grpSp>
        <p:nvGrpSpPr>
          <p:cNvPr id="2" name="Group 2"/>
          <p:cNvGrpSpPr/>
          <p:nvPr/>
        </p:nvGrpSpPr>
        <p:grpSpPr>
          <a:xfrm>
            <a:off x="9296400" y="666750"/>
            <a:ext cx="4010025" cy="6716121"/>
            <a:chOff x="0" y="0"/>
            <a:chExt cx="698915" cy="1170566"/>
          </a:xfrm>
        </p:grpSpPr>
        <p:sp>
          <p:nvSpPr>
            <p:cNvPr id="3" name="Freeform 3"/>
            <p:cNvSpPr/>
            <p:nvPr/>
          </p:nvSpPr>
          <p:spPr>
            <a:xfrm>
              <a:off x="0" y="0"/>
              <a:ext cx="698915" cy="1170566"/>
            </a:xfrm>
            <a:custGeom>
              <a:avLst/>
              <a:gdLst/>
              <a:ahLst/>
              <a:cxnLst/>
              <a:rect l="l" t="t" r="r" b="b"/>
              <a:pathLst>
                <a:path w="698915" h="1170566">
                  <a:moveTo>
                    <a:pt x="38613" y="0"/>
                  </a:moveTo>
                  <a:lnTo>
                    <a:pt x="660302" y="0"/>
                  </a:lnTo>
                  <a:cubicBezTo>
                    <a:pt x="681627" y="0"/>
                    <a:pt x="698915" y="17288"/>
                    <a:pt x="698915" y="38613"/>
                  </a:cubicBezTo>
                  <a:lnTo>
                    <a:pt x="698915" y="1131953"/>
                  </a:lnTo>
                  <a:cubicBezTo>
                    <a:pt x="698915" y="1142194"/>
                    <a:pt x="694847" y="1152015"/>
                    <a:pt x="687606" y="1159256"/>
                  </a:cubicBezTo>
                  <a:cubicBezTo>
                    <a:pt x="680364" y="1166498"/>
                    <a:pt x="670543" y="1170566"/>
                    <a:pt x="660302" y="1170566"/>
                  </a:cubicBezTo>
                  <a:lnTo>
                    <a:pt x="38613" y="1170566"/>
                  </a:lnTo>
                  <a:cubicBezTo>
                    <a:pt x="17288" y="1170566"/>
                    <a:pt x="0" y="1153278"/>
                    <a:pt x="0" y="1131953"/>
                  </a:cubicBezTo>
                  <a:lnTo>
                    <a:pt x="0" y="38613"/>
                  </a:lnTo>
                  <a:cubicBezTo>
                    <a:pt x="0" y="17288"/>
                    <a:pt x="17288" y="0"/>
                    <a:pt x="38613" y="0"/>
                  </a:cubicBezTo>
                  <a:close/>
                </a:path>
              </a:pathLst>
            </a:custGeom>
            <a:blipFill>
              <a:blip r:embed="rId2"/>
              <a:stretch>
                <a:fillRect t="-279" b="-279"/>
              </a:stretch>
            </a:blipFill>
            <a:ln cap="sq">
              <a:noFill/>
              <a:prstDash val="solid"/>
              <a:miter/>
            </a:ln>
          </p:spPr>
        </p:sp>
      </p:grpSp>
      <p:grpSp>
        <p:nvGrpSpPr>
          <p:cNvPr id="4" name="Group 4"/>
          <p:cNvGrpSpPr/>
          <p:nvPr/>
        </p:nvGrpSpPr>
        <p:grpSpPr>
          <a:xfrm>
            <a:off x="13611225" y="666750"/>
            <a:ext cx="4010025" cy="6716121"/>
            <a:chOff x="0" y="0"/>
            <a:chExt cx="698915" cy="1170566"/>
          </a:xfrm>
        </p:grpSpPr>
        <p:sp>
          <p:nvSpPr>
            <p:cNvPr id="5" name="Freeform 5"/>
            <p:cNvSpPr/>
            <p:nvPr/>
          </p:nvSpPr>
          <p:spPr>
            <a:xfrm>
              <a:off x="0" y="0"/>
              <a:ext cx="698915" cy="1170566"/>
            </a:xfrm>
            <a:custGeom>
              <a:avLst/>
              <a:gdLst/>
              <a:ahLst/>
              <a:cxnLst/>
              <a:rect l="l" t="t" r="r" b="b"/>
              <a:pathLst>
                <a:path w="698915" h="1170566">
                  <a:moveTo>
                    <a:pt x="38613" y="0"/>
                  </a:moveTo>
                  <a:lnTo>
                    <a:pt x="660302" y="0"/>
                  </a:lnTo>
                  <a:cubicBezTo>
                    <a:pt x="681627" y="0"/>
                    <a:pt x="698915" y="17288"/>
                    <a:pt x="698915" y="38613"/>
                  </a:cubicBezTo>
                  <a:lnTo>
                    <a:pt x="698915" y="1131953"/>
                  </a:lnTo>
                  <a:cubicBezTo>
                    <a:pt x="698915" y="1142194"/>
                    <a:pt x="694847" y="1152015"/>
                    <a:pt x="687606" y="1159256"/>
                  </a:cubicBezTo>
                  <a:cubicBezTo>
                    <a:pt x="680364" y="1166498"/>
                    <a:pt x="670543" y="1170566"/>
                    <a:pt x="660302" y="1170566"/>
                  </a:cubicBezTo>
                  <a:lnTo>
                    <a:pt x="38613" y="1170566"/>
                  </a:lnTo>
                  <a:cubicBezTo>
                    <a:pt x="17288" y="1170566"/>
                    <a:pt x="0" y="1153278"/>
                    <a:pt x="0" y="1131953"/>
                  </a:cubicBezTo>
                  <a:lnTo>
                    <a:pt x="0" y="38613"/>
                  </a:lnTo>
                  <a:cubicBezTo>
                    <a:pt x="0" y="17288"/>
                    <a:pt x="17288" y="0"/>
                    <a:pt x="38613" y="0"/>
                  </a:cubicBezTo>
                  <a:close/>
                </a:path>
              </a:pathLst>
            </a:custGeom>
            <a:blipFill>
              <a:blip r:embed="rId3"/>
              <a:stretch>
                <a:fillRect t="-279" b="-279"/>
              </a:stretch>
            </a:blipFill>
            <a:ln cap="sq">
              <a:noFill/>
              <a:prstDash val="solid"/>
              <a:miter/>
            </a:ln>
          </p:spPr>
        </p:sp>
      </p:grpSp>
      <p:grpSp>
        <p:nvGrpSpPr>
          <p:cNvPr id="6" name="Group 6"/>
          <p:cNvGrpSpPr/>
          <p:nvPr/>
        </p:nvGrpSpPr>
        <p:grpSpPr>
          <a:xfrm>
            <a:off x="0" y="0"/>
            <a:ext cx="7858125" cy="10287000"/>
            <a:chOff x="0" y="0"/>
            <a:chExt cx="2069630" cy="2709333"/>
          </a:xfrm>
        </p:grpSpPr>
        <p:sp>
          <p:nvSpPr>
            <p:cNvPr id="7" name="Freeform 7"/>
            <p:cNvSpPr/>
            <p:nvPr/>
          </p:nvSpPr>
          <p:spPr>
            <a:xfrm>
              <a:off x="0" y="0"/>
              <a:ext cx="2069630" cy="2709333"/>
            </a:xfrm>
            <a:custGeom>
              <a:avLst/>
              <a:gdLst/>
              <a:ahLst/>
              <a:cxnLst/>
              <a:rect l="l" t="t" r="r" b="b"/>
              <a:pathLst>
                <a:path w="2069630" h="2709333">
                  <a:moveTo>
                    <a:pt x="0" y="0"/>
                  </a:moveTo>
                  <a:lnTo>
                    <a:pt x="2069630" y="0"/>
                  </a:lnTo>
                  <a:lnTo>
                    <a:pt x="2069630" y="2709333"/>
                  </a:lnTo>
                  <a:lnTo>
                    <a:pt x="0" y="2709333"/>
                  </a:lnTo>
                  <a:close/>
                </a:path>
              </a:pathLst>
            </a:custGeom>
            <a:solidFill>
              <a:srgbClr val="D5C9F9"/>
            </a:solidFill>
            <a:ln cap="sq">
              <a:noFill/>
              <a:prstDash val="solid"/>
              <a:miter/>
            </a:ln>
          </p:spPr>
        </p:sp>
        <p:sp>
          <p:nvSpPr>
            <p:cNvPr id="8" name="TextBox 8"/>
            <p:cNvSpPr txBox="1"/>
            <p:nvPr/>
          </p:nvSpPr>
          <p:spPr>
            <a:xfrm>
              <a:off x="0" y="-57150"/>
              <a:ext cx="2069630" cy="2766483"/>
            </a:xfrm>
            <a:prstGeom prst="rect">
              <a:avLst/>
            </a:prstGeom>
          </p:spPr>
          <p:txBody>
            <a:bodyPr lIns="50800" tIns="50800" rIns="50800" bIns="50800" rtlCol="0" anchor="ctr"/>
            <a:lstStyle/>
            <a:p>
              <a:pPr algn="ctr">
                <a:lnSpc>
                  <a:spcPts val="3359"/>
                </a:lnSpc>
              </a:pPr>
              <a:endParaRPr/>
            </a:p>
          </p:txBody>
        </p:sp>
      </p:grpSp>
      <p:grpSp>
        <p:nvGrpSpPr>
          <p:cNvPr id="9" name="Group 9"/>
          <p:cNvGrpSpPr/>
          <p:nvPr/>
        </p:nvGrpSpPr>
        <p:grpSpPr>
          <a:xfrm>
            <a:off x="9296400" y="7829550"/>
            <a:ext cx="2876550" cy="1748568"/>
            <a:chOff x="0" y="0"/>
            <a:chExt cx="3835400" cy="2331424"/>
          </a:xfrm>
        </p:grpSpPr>
        <p:sp>
          <p:nvSpPr>
            <p:cNvPr id="10" name="TextBox 10"/>
            <p:cNvSpPr txBox="1"/>
            <p:nvPr/>
          </p:nvSpPr>
          <p:spPr>
            <a:xfrm>
              <a:off x="0" y="-9525"/>
              <a:ext cx="3835400" cy="691092"/>
            </a:xfrm>
            <a:prstGeom prst="rect">
              <a:avLst/>
            </a:prstGeom>
          </p:spPr>
          <p:txBody>
            <a:bodyPr lIns="0" tIns="0" rIns="0" bIns="0" rtlCol="0" anchor="t">
              <a:spAutoFit/>
            </a:bodyPr>
            <a:lstStyle/>
            <a:p>
              <a:pPr marL="0" lvl="0" indent="0" algn="l">
                <a:lnSpc>
                  <a:spcPts val="3720"/>
                </a:lnSpc>
                <a:spcBef>
                  <a:spcPct val="0"/>
                </a:spcBef>
              </a:pPr>
              <a:r>
                <a:rPr lang="en-US" sz="3100" b="1" spc="-46">
                  <a:solidFill>
                    <a:srgbClr val="3C6A43"/>
                  </a:solidFill>
                  <a:latin typeface="Helvetica World Bold"/>
                  <a:ea typeface="Helvetica World Bold"/>
                  <a:cs typeface="Helvetica World Bold"/>
                  <a:sym typeface="Helvetica World Bold"/>
                </a:rPr>
                <a:t>Warna Mata</a:t>
              </a:r>
            </a:p>
          </p:txBody>
        </p:sp>
        <p:sp>
          <p:nvSpPr>
            <p:cNvPr id="11" name="TextBox 11"/>
            <p:cNvSpPr txBox="1"/>
            <p:nvPr/>
          </p:nvSpPr>
          <p:spPr>
            <a:xfrm>
              <a:off x="0" y="851620"/>
              <a:ext cx="3835400" cy="1479804"/>
            </a:xfrm>
            <a:prstGeom prst="rect">
              <a:avLst/>
            </a:prstGeom>
          </p:spPr>
          <p:txBody>
            <a:bodyPr lIns="0" tIns="0" rIns="0" bIns="0" rtlCol="0" anchor="t">
              <a:spAutoFit/>
            </a:bodyPr>
            <a:lstStyle/>
            <a:p>
              <a:pPr marL="0" lvl="0" indent="0" algn="l">
                <a:lnSpc>
                  <a:spcPts val="2934"/>
                </a:lnSpc>
                <a:spcBef>
                  <a:spcPct val="0"/>
                </a:spcBef>
              </a:pPr>
              <a:r>
                <a:rPr lang="en-US" sz="2275" u="none" strike="noStrike" spc="-34">
                  <a:solidFill>
                    <a:srgbClr val="333333"/>
                  </a:solidFill>
                  <a:latin typeface="Helvetica World"/>
                  <a:ea typeface="Helvetica World"/>
                  <a:cs typeface="Helvetica World"/>
                  <a:sym typeface="Helvetica World"/>
                </a:rPr>
                <a:t>Gen menentukan berbagai warna mata individu.</a:t>
              </a:r>
            </a:p>
          </p:txBody>
        </p:sp>
      </p:grpSp>
      <p:grpSp>
        <p:nvGrpSpPr>
          <p:cNvPr id="12" name="Group 12"/>
          <p:cNvGrpSpPr/>
          <p:nvPr/>
        </p:nvGrpSpPr>
        <p:grpSpPr>
          <a:xfrm>
            <a:off x="13611225" y="7865173"/>
            <a:ext cx="2876550" cy="1683036"/>
            <a:chOff x="0" y="0"/>
            <a:chExt cx="3835400" cy="2244048"/>
          </a:xfrm>
        </p:grpSpPr>
        <p:sp>
          <p:nvSpPr>
            <p:cNvPr id="13" name="TextBox 13"/>
            <p:cNvSpPr txBox="1"/>
            <p:nvPr/>
          </p:nvSpPr>
          <p:spPr>
            <a:xfrm>
              <a:off x="0" y="-9525"/>
              <a:ext cx="3835400" cy="678392"/>
            </a:xfrm>
            <a:prstGeom prst="rect">
              <a:avLst/>
            </a:prstGeom>
          </p:spPr>
          <p:txBody>
            <a:bodyPr lIns="0" tIns="0" rIns="0" bIns="0" rtlCol="0" anchor="t">
              <a:spAutoFit/>
            </a:bodyPr>
            <a:lstStyle/>
            <a:p>
              <a:pPr marL="0" lvl="0" indent="0" algn="l">
                <a:lnSpc>
                  <a:spcPts val="3600"/>
                </a:lnSpc>
                <a:spcBef>
                  <a:spcPct val="0"/>
                </a:spcBef>
              </a:pPr>
              <a:r>
                <a:rPr lang="en-US" sz="3000" b="1" spc="-45">
                  <a:solidFill>
                    <a:srgbClr val="3C6A43"/>
                  </a:solidFill>
                  <a:latin typeface="Helvetica World Bold"/>
                  <a:ea typeface="Helvetica World Bold"/>
                  <a:cs typeface="Helvetica World Bold"/>
                  <a:sym typeface="Helvetica World Bold"/>
                </a:rPr>
                <a:t>Warna Rambut</a:t>
              </a:r>
            </a:p>
          </p:txBody>
        </p:sp>
        <p:sp>
          <p:nvSpPr>
            <p:cNvPr id="14" name="TextBox 14"/>
            <p:cNvSpPr txBox="1"/>
            <p:nvPr/>
          </p:nvSpPr>
          <p:spPr>
            <a:xfrm>
              <a:off x="0" y="838920"/>
              <a:ext cx="3835400" cy="1405128"/>
            </a:xfrm>
            <a:prstGeom prst="rect">
              <a:avLst/>
            </a:prstGeom>
          </p:spPr>
          <p:txBody>
            <a:bodyPr lIns="0" tIns="0" rIns="0" bIns="0" rtlCol="0" anchor="t">
              <a:spAutoFit/>
            </a:bodyPr>
            <a:lstStyle/>
            <a:p>
              <a:pPr marL="0" lvl="0" indent="0" algn="l">
                <a:lnSpc>
                  <a:spcPts val="2805"/>
                </a:lnSpc>
                <a:spcBef>
                  <a:spcPct val="0"/>
                </a:spcBef>
              </a:pPr>
              <a:r>
                <a:rPr lang="en-US" sz="2175" u="none" strike="noStrike" spc="-32">
                  <a:solidFill>
                    <a:srgbClr val="333333"/>
                  </a:solidFill>
                  <a:latin typeface="Helvetica World"/>
                  <a:ea typeface="Helvetica World"/>
                  <a:cs typeface="Helvetica World"/>
                  <a:sym typeface="Helvetica World"/>
                </a:rPr>
                <a:t>Gen juga mempengaruhi warna rambut seseorang.</a:t>
              </a:r>
            </a:p>
          </p:txBody>
        </p:sp>
      </p:grpSp>
      <p:sp>
        <p:nvSpPr>
          <p:cNvPr id="15" name="TextBox 15"/>
          <p:cNvSpPr txBox="1"/>
          <p:nvPr/>
        </p:nvSpPr>
        <p:spPr>
          <a:xfrm>
            <a:off x="666750" y="733425"/>
            <a:ext cx="7021245" cy="4492627"/>
          </a:xfrm>
          <a:prstGeom prst="rect">
            <a:avLst/>
          </a:prstGeom>
        </p:spPr>
        <p:txBody>
          <a:bodyPr lIns="0" tIns="0" rIns="0" bIns="0" rtlCol="0" anchor="t">
            <a:spAutoFit/>
          </a:bodyPr>
          <a:lstStyle/>
          <a:p>
            <a:pPr marL="0" lvl="0" indent="0" algn="ctr">
              <a:lnSpc>
                <a:spcPts val="8800"/>
              </a:lnSpc>
            </a:pPr>
            <a:r>
              <a:rPr lang="en-US" sz="8000" spc="-240" dirty="0" err="1">
                <a:solidFill>
                  <a:srgbClr val="4A7854"/>
                </a:solidFill>
                <a:latin typeface="Georgia Pro Condensed"/>
                <a:ea typeface="Georgia Pro Condensed"/>
                <a:cs typeface="Georgia Pro Condensed"/>
                <a:sym typeface="Georgia Pro Condensed"/>
              </a:rPr>
              <a:t>Contoh</a:t>
            </a:r>
            <a:r>
              <a:rPr lang="en-US" sz="8000" spc="-240" dirty="0">
                <a:solidFill>
                  <a:srgbClr val="4A7854"/>
                </a:solidFill>
                <a:latin typeface="Georgia Pro Condensed"/>
                <a:ea typeface="Georgia Pro Condensed"/>
                <a:cs typeface="Georgia Pro Condensed"/>
                <a:sym typeface="Georgia Pro Condensed"/>
              </a:rPr>
              <a:t> </a:t>
            </a:r>
            <a:r>
              <a:rPr lang="en-US" sz="8000" spc="-240" dirty="0" err="1">
                <a:solidFill>
                  <a:srgbClr val="4A7854"/>
                </a:solidFill>
                <a:latin typeface="Georgia Pro Condensed"/>
                <a:ea typeface="Georgia Pro Condensed"/>
                <a:cs typeface="Georgia Pro Condensed"/>
                <a:sym typeface="Georgia Pro Condensed"/>
              </a:rPr>
              <a:t>Sederhana</a:t>
            </a:r>
            <a:r>
              <a:rPr lang="en-US" sz="8000" spc="-240" dirty="0">
                <a:solidFill>
                  <a:srgbClr val="4A7854"/>
                </a:solidFill>
                <a:latin typeface="Georgia Pro Condensed"/>
                <a:ea typeface="Georgia Pro Condensed"/>
                <a:cs typeface="Georgia Pro Condensed"/>
                <a:sym typeface="Georgia Pro Condensed"/>
              </a:rPr>
              <a:t> Gen: </a:t>
            </a:r>
            <a:r>
              <a:rPr lang="en-US" sz="8000" spc="-240" dirty="0" err="1">
                <a:solidFill>
                  <a:srgbClr val="4A7854"/>
                </a:solidFill>
                <a:latin typeface="Georgia Pro Condensed"/>
                <a:ea typeface="Georgia Pro Condensed"/>
                <a:cs typeface="Georgia Pro Condensed"/>
                <a:sym typeface="Georgia Pro Condensed"/>
              </a:rPr>
              <a:t>Variasi</a:t>
            </a:r>
            <a:r>
              <a:rPr lang="en-US" sz="8000" spc="-240" dirty="0">
                <a:solidFill>
                  <a:srgbClr val="4A7854"/>
                </a:solidFill>
                <a:latin typeface="Georgia Pro Condensed"/>
                <a:ea typeface="Georgia Pro Condensed"/>
                <a:cs typeface="Georgia Pro Condensed"/>
                <a:sym typeface="Georgia Pro Condensed"/>
              </a:rPr>
              <a:t> </a:t>
            </a:r>
            <a:r>
              <a:rPr lang="en-US" sz="8000" spc="-240" dirty="0" err="1">
                <a:solidFill>
                  <a:srgbClr val="4A7854"/>
                </a:solidFill>
                <a:latin typeface="Georgia Pro Condensed"/>
                <a:ea typeface="Georgia Pro Condensed"/>
                <a:cs typeface="Georgia Pro Condensed"/>
                <a:sym typeface="Georgia Pro Condensed"/>
              </a:rPr>
              <a:t>Warna</a:t>
            </a:r>
            <a:r>
              <a:rPr lang="en-US" sz="8000" spc="-240" dirty="0">
                <a:solidFill>
                  <a:srgbClr val="4A7854"/>
                </a:solidFill>
                <a:latin typeface="Georgia Pro Condensed"/>
                <a:ea typeface="Georgia Pro Condensed"/>
                <a:cs typeface="Georgia Pro Condensed"/>
                <a:sym typeface="Georgia Pro Condensed"/>
              </a:rPr>
              <a:t> Mata dan </a:t>
            </a:r>
            <a:r>
              <a:rPr lang="en-US" sz="8000" spc="-240" dirty="0" err="1">
                <a:solidFill>
                  <a:srgbClr val="4A7854"/>
                </a:solidFill>
                <a:latin typeface="Georgia Pro Condensed"/>
                <a:ea typeface="Georgia Pro Condensed"/>
                <a:cs typeface="Georgia Pro Condensed"/>
                <a:sym typeface="Georgia Pro Condensed"/>
              </a:rPr>
              <a:t>Rambut</a:t>
            </a:r>
            <a:endParaRPr lang="en-US" sz="8000" spc="-240" dirty="0">
              <a:solidFill>
                <a:srgbClr val="4A7854"/>
              </a:solidFill>
              <a:latin typeface="Georgia Pro Condensed"/>
              <a:ea typeface="Georgia Pro Condensed"/>
              <a:cs typeface="Georgia Pro Condensed"/>
              <a:sym typeface="Georgia Pro Condensed"/>
            </a:endParaRPr>
          </a:p>
        </p:txBody>
      </p:sp>
      <p:sp>
        <p:nvSpPr>
          <p:cNvPr id="16" name="Freeform 16"/>
          <p:cNvSpPr/>
          <p:nvPr/>
        </p:nvSpPr>
        <p:spPr>
          <a:xfrm>
            <a:off x="708153" y="7606302"/>
            <a:ext cx="2112604" cy="1859092"/>
          </a:xfrm>
          <a:custGeom>
            <a:avLst/>
            <a:gdLst/>
            <a:ahLst/>
            <a:cxnLst/>
            <a:rect l="l" t="t" r="r" b="b"/>
            <a:pathLst>
              <a:path w="2112604" h="1859092">
                <a:moveTo>
                  <a:pt x="0" y="0"/>
                </a:moveTo>
                <a:lnTo>
                  <a:pt x="2112604" y="0"/>
                </a:lnTo>
                <a:lnTo>
                  <a:pt x="2112604" y="1859092"/>
                </a:lnTo>
                <a:lnTo>
                  <a:pt x="0" y="185909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3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par>
                                <p:cTn id="35" presetID="31"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fltVal val="0"/>
                                          </p:val>
                                        </p:tav>
                                        <p:tav tm="100000">
                                          <p:val>
                                            <p:strVal val="#ppt_w"/>
                                          </p:val>
                                        </p:tav>
                                      </p:tavLst>
                                    </p:anim>
                                    <p:anim calcmode="lin" valueType="num">
                                      <p:cBhvr>
                                        <p:cTn id="38" dur="1000" fill="hold"/>
                                        <p:tgtEl>
                                          <p:spTgt spid="12"/>
                                        </p:tgtEl>
                                        <p:attrNameLst>
                                          <p:attrName>ppt_h</p:attrName>
                                        </p:attrNameLst>
                                      </p:cBhvr>
                                      <p:tavLst>
                                        <p:tav tm="0">
                                          <p:val>
                                            <p:fltVal val="0"/>
                                          </p:val>
                                        </p:tav>
                                        <p:tav tm="100000">
                                          <p:val>
                                            <p:strVal val="#ppt_h"/>
                                          </p:val>
                                        </p:tav>
                                      </p:tavLst>
                                    </p:anim>
                                    <p:anim calcmode="lin" valueType="num">
                                      <p:cBhvr>
                                        <p:cTn id="39" dur="1000" fill="hold"/>
                                        <p:tgtEl>
                                          <p:spTgt spid="12"/>
                                        </p:tgtEl>
                                        <p:attrNameLst>
                                          <p:attrName>style.rotation</p:attrName>
                                        </p:attrNameLst>
                                      </p:cBhvr>
                                      <p:tavLst>
                                        <p:tav tm="0">
                                          <p:val>
                                            <p:fltVal val="90"/>
                                          </p:val>
                                        </p:tav>
                                        <p:tav tm="100000">
                                          <p:val>
                                            <p:fltVal val="0"/>
                                          </p:val>
                                        </p:tav>
                                      </p:tavLst>
                                    </p:anim>
                                    <p:animEffect transition="in" filter="fade">
                                      <p:cBhvr>
                                        <p:cTn id="4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9AEDC"/>
        </a:solidFill>
        <a:effectLst/>
      </p:bgPr>
    </p:bg>
    <p:spTree>
      <p:nvGrpSpPr>
        <p:cNvPr id="1" name=""/>
        <p:cNvGrpSpPr/>
        <p:nvPr/>
      </p:nvGrpSpPr>
      <p:grpSpPr>
        <a:xfrm>
          <a:off x="0" y="0"/>
          <a:ext cx="0" cy="0"/>
          <a:chOff x="0" y="0"/>
          <a:chExt cx="0" cy="0"/>
        </a:xfrm>
      </p:grpSpPr>
      <p:grpSp>
        <p:nvGrpSpPr>
          <p:cNvPr id="2" name="Group 2"/>
          <p:cNvGrpSpPr/>
          <p:nvPr/>
        </p:nvGrpSpPr>
        <p:grpSpPr>
          <a:xfrm>
            <a:off x="9296400" y="0"/>
            <a:ext cx="8991600" cy="3352800"/>
            <a:chOff x="0" y="0"/>
            <a:chExt cx="2368158" cy="883042"/>
          </a:xfrm>
        </p:grpSpPr>
        <p:sp>
          <p:nvSpPr>
            <p:cNvPr id="3" name="Freeform 3"/>
            <p:cNvSpPr/>
            <p:nvPr/>
          </p:nvSpPr>
          <p:spPr>
            <a:xfrm>
              <a:off x="0" y="0"/>
              <a:ext cx="2368158" cy="883042"/>
            </a:xfrm>
            <a:custGeom>
              <a:avLst/>
              <a:gdLst/>
              <a:ahLst/>
              <a:cxnLst/>
              <a:rect l="l" t="t" r="r" b="b"/>
              <a:pathLst>
                <a:path w="2368158" h="883042">
                  <a:moveTo>
                    <a:pt x="0" y="0"/>
                  </a:moveTo>
                  <a:lnTo>
                    <a:pt x="2368158" y="0"/>
                  </a:lnTo>
                  <a:lnTo>
                    <a:pt x="2368158" y="883042"/>
                  </a:lnTo>
                  <a:lnTo>
                    <a:pt x="0" y="883042"/>
                  </a:lnTo>
                  <a:close/>
                </a:path>
              </a:pathLst>
            </a:custGeom>
            <a:solidFill>
              <a:srgbClr val="B9AEDC"/>
            </a:solidFill>
          </p:spPr>
        </p:sp>
        <p:sp>
          <p:nvSpPr>
            <p:cNvPr id="4" name="TextBox 4"/>
            <p:cNvSpPr txBox="1"/>
            <p:nvPr/>
          </p:nvSpPr>
          <p:spPr>
            <a:xfrm>
              <a:off x="0" y="-57150"/>
              <a:ext cx="2368158" cy="940192"/>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8991600" y="0"/>
            <a:ext cx="9296400" cy="10287000"/>
            <a:chOff x="0" y="0"/>
            <a:chExt cx="1220873" cy="1350966"/>
          </a:xfrm>
        </p:grpSpPr>
        <p:sp>
          <p:nvSpPr>
            <p:cNvPr id="6" name="Freeform 6"/>
            <p:cNvSpPr/>
            <p:nvPr/>
          </p:nvSpPr>
          <p:spPr>
            <a:xfrm>
              <a:off x="0" y="0"/>
              <a:ext cx="1220873" cy="1350966"/>
            </a:xfrm>
            <a:custGeom>
              <a:avLst/>
              <a:gdLst/>
              <a:ahLst/>
              <a:cxnLst/>
              <a:rect l="l" t="t" r="r" b="b"/>
              <a:pathLst>
                <a:path w="1220873" h="1350966">
                  <a:moveTo>
                    <a:pt x="0" y="0"/>
                  </a:moveTo>
                  <a:lnTo>
                    <a:pt x="1220873" y="0"/>
                  </a:lnTo>
                  <a:lnTo>
                    <a:pt x="1220873" y="1350966"/>
                  </a:lnTo>
                  <a:lnTo>
                    <a:pt x="0" y="1350966"/>
                  </a:lnTo>
                  <a:close/>
                </a:path>
              </a:pathLst>
            </a:custGeom>
            <a:blipFill>
              <a:blip r:embed="rId2"/>
              <a:stretch>
                <a:fillRect t="-66" b="-66"/>
              </a:stretch>
            </a:blipFill>
          </p:spPr>
        </p:sp>
      </p:grpSp>
      <p:sp>
        <p:nvSpPr>
          <p:cNvPr id="7" name="TextBox 7"/>
          <p:cNvSpPr txBox="1"/>
          <p:nvPr/>
        </p:nvSpPr>
        <p:spPr>
          <a:xfrm>
            <a:off x="666750" y="809625"/>
            <a:ext cx="6886575" cy="3089276"/>
          </a:xfrm>
          <a:prstGeom prst="rect">
            <a:avLst/>
          </a:prstGeom>
        </p:spPr>
        <p:txBody>
          <a:bodyPr lIns="0" tIns="0" rIns="0" bIns="0" rtlCol="0" anchor="t">
            <a:spAutoFit/>
          </a:bodyPr>
          <a:lstStyle/>
          <a:p>
            <a:pPr marL="0" lvl="0" indent="0" algn="ctr">
              <a:lnSpc>
                <a:spcPts val="8000"/>
              </a:lnSpc>
              <a:spcBef>
                <a:spcPct val="0"/>
              </a:spcBef>
            </a:pPr>
            <a:r>
              <a:rPr lang="en-US" sz="8000" u="none" strike="noStrike" dirty="0" err="1">
                <a:solidFill>
                  <a:srgbClr val="3C6A43"/>
                </a:solidFill>
                <a:latin typeface="Georgia Pro Condensed"/>
                <a:ea typeface="Georgia Pro Condensed"/>
                <a:cs typeface="Georgia Pro Condensed"/>
                <a:sym typeface="Georgia Pro Condensed"/>
              </a:rPr>
              <a:t>Kromosom</a:t>
            </a:r>
            <a:r>
              <a:rPr lang="en-US" sz="8000" u="none" strike="noStrike" dirty="0">
                <a:solidFill>
                  <a:srgbClr val="3C6A43"/>
                </a:solidFill>
                <a:latin typeface="Georgia Pro Condensed"/>
                <a:ea typeface="Georgia Pro Condensed"/>
                <a:cs typeface="Georgia Pro Condensed"/>
                <a:sym typeface="Georgia Pro Condensed"/>
              </a:rPr>
              <a:t>: </a:t>
            </a:r>
            <a:r>
              <a:rPr lang="en-US" sz="8000" u="none" strike="noStrike" dirty="0" err="1">
                <a:solidFill>
                  <a:srgbClr val="3C6A43"/>
                </a:solidFill>
                <a:latin typeface="Georgia Pro Condensed"/>
                <a:ea typeface="Georgia Pro Condensed"/>
                <a:cs typeface="Georgia Pro Condensed"/>
                <a:sym typeface="Georgia Pro Condensed"/>
              </a:rPr>
              <a:t>Struktur</a:t>
            </a:r>
            <a:r>
              <a:rPr lang="en-US" sz="8000" u="none" strike="noStrike" dirty="0">
                <a:solidFill>
                  <a:srgbClr val="3C6A43"/>
                </a:solidFill>
                <a:latin typeface="Georgia Pro Condensed"/>
                <a:ea typeface="Georgia Pro Condensed"/>
                <a:cs typeface="Georgia Pro Condensed"/>
                <a:sym typeface="Georgia Pro Condensed"/>
              </a:rPr>
              <a:t> </a:t>
            </a:r>
            <a:r>
              <a:rPr lang="en-US" sz="8000" u="none" strike="noStrike" dirty="0" err="1">
                <a:solidFill>
                  <a:srgbClr val="3C6A43"/>
                </a:solidFill>
                <a:latin typeface="Georgia Pro Condensed"/>
                <a:ea typeface="Georgia Pro Condensed"/>
                <a:cs typeface="Georgia Pro Condensed"/>
                <a:sym typeface="Georgia Pro Condensed"/>
              </a:rPr>
              <a:t>dalam</a:t>
            </a:r>
            <a:r>
              <a:rPr lang="en-US" sz="8000" u="none" strike="noStrike" dirty="0">
                <a:solidFill>
                  <a:srgbClr val="3C6A43"/>
                </a:solidFill>
                <a:latin typeface="Georgia Pro Condensed"/>
                <a:ea typeface="Georgia Pro Condensed"/>
                <a:cs typeface="Georgia Pro Condensed"/>
                <a:sym typeface="Georgia Pro Condensed"/>
              </a:rPr>
              <a:t> Inti </a:t>
            </a:r>
            <a:r>
              <a:rPr lang="en-US" sz="8000" u="none" strike="noStrike" dirty="0" err="1">
                <a:solidFill>
                  <a:srgbClr val="3C6A43"/>
                </a:solidFill>
                <a:latin typeface="Georgia Pro Condensed"/>
                <a:ea typeface="Georgia Pro Condensed"/>
                <a:cs typeface="Georgia Pro Condensed"/>
                <a:sym typeface="Georgia Pro Condensed"/>
              </a:rPr>
              <a:t>Sel</a:t>
            </a:r>
            <a:endParaRPr lang="en-US" sz="8000" u="none" strike="noStrike" dirty="0">
              <a:solidFill>
                <a:srgbClr val="3C6A43"/>
              </a:solidFill>
              <a:latin typeface="Georgia Pro Condensed"/>
              <a:ea typeface="Georgia Pro Condensed"/>
              <a:cs typeface="Georgia Pro Condensed"/>
              <a:sym typeface="Georgia Pro Condensed"/>
            </a:endParaRPr>
          </a:p>
        </p:txBody>
      </p:sp>
      <p:sp>
        <p:nvSpPr>
          <p:cNvPr id="8" name="TextBox 8"/>
          <p:cNvSpPr txBox="1"/>
          <p:nvPr/>
        </p:nvSpPr>
        <p:spPr>
          <a:xfrm>
            <a:off x="666750" y="7019925"/>
            <a:ext cx="6886575" cy="2600325"/>
          </a:xfrm>
          <a:prstGeom prst="rect">
            <a:avLst/>
          </a:prstGeom>
        </p:spPr>
        <p:txBody>
          <a:bodyPr lIns="0" tIns="0" rIns="0" bIns="0" rtlCol="0" anchor="t">
            <a:spAutoFit/>
          </a:bodyPr>
          <a:lstStyle/>
          <a:p>
            <a:pPr marL="0" lvl="0" indent="0" algn="just">
              <a:lnSpc>
                <a:spcPts val="4199"/>
              </a:lnSpc>
            </a:pPr>
            <a:r>
              <a:rPr lang="en-US" sz="2999" u="none" strike="noStrike" spc="-44">
                <a:solidFill>
                  <a:srgbClr val="333333"/>
                </a:solidFill>
                <a:latin typeface="Helvetica World"/>
                <a:ea typeface="Helvetica World"/>
                <a:cs typeface="Helvetica World"/>
                <a:sym typeface="Helvetica World"/>
              </a:rPr>
              <a:t>Kromosom adalah struktur pembawa gen dalam inti sel manusia, terdiri dari DNA yang terorganisir. Jumlah kromosom manusia adalah 46, terbagi menjadi 23 pasang, penting dalam pewarisan sifat.</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anim calcmode="lin" valueType="num">
                                      <p:cBhvr>
                                        <p:cTn id="10" dur="500" fill="hold"/>
                                        <p:tgtEl>
                                          <p:spTgt spid="7"/>
                                        </p:tgtEl>
                                        <p:attrNameLst>
                                          <p:attrName>ppt_x</p:attrName>
                                        </p:attrNameLst>
                                      </p:cBhvr>
                                      <p:tavLst>
                                        <p:tav tm="0">
                                          <p:val>
                                            <p:fltVal val="0.5"/>
                                          </p:val>
                                        </p:tav>
                                        <p:tav tm="100000">
                                          <p:val>
                                            <p:strVal val="#ppt_x"/>
                                          </p:val>
                                        </p:tav>
                                      </p:tavLst>
                                    </p:anim>
                                    <p:anim calcmode="lin" valueType="num">
                                      <p:cBhvr>
                                        <p:cTn id="11" dur="500" fill="hold"/>
                                        <p:tgtEl>
                                          <p:spTgt spid="7"/>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anim calcmode="lin" valueType="num">
                                      <p:cBhvr>
                                        <p:cTn id="17" dur="500" fill="hold"/>
                                        <p:tgtEl>
                                          <p:spTgt spid="8"/>
                                        </p:tgtEl>
                                        <p:attrNameLst>
                                          <p:attrName>ppt_x</p:attrName>
                                        </p:attrNameLst>
                                      </p:cBhvr>
                                      <p:tavLst>
                                        <p:tav tm="0">
                                          <p:val>
                                            <p:fltVal val="0.5"/>
                                          </p:val>
                                        </p:tav>
                                        <p:tav tm="100000">
                                          <p:val>
                                            <p:strVal val="#ppt_x"/>
                                          </p:val>
                                        </p:tav>
                                      </p:tavLst>
                                    </p:anim>
                                    <p:anim calcmode="lin" valueType="num">
                                      <p:cBhvr>
                                        <p:cTn id="18" dur="500" fill="hold"/>
                                        <p:tgtEl>
                                          <p:spTgt spid="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anim calcmode="lin" valueType="num">
                                      <p:cBhvr>
                                        <p:cTn id="24" dur="500" fill="hold"/>
                                        <p:tgtEl>
                                          <p:spTgt spid="5"/>
                                        </p:tgtEl>
                                        <p:attrNameLst>
                                          <p:attrName>ppt_x</p:attrName>
                                        </p:attrNameLst>
                                      </p:cBhvr>
                                      <p:tavLst>
                                        <p:tav tm="0">
                                          <p:val>
                                            <p:fltVal val="0.5"/>
                                          </p:val>
                                        </p:tav>
                                        <p:tav tm="100000">
                                          <p:val>
                                            <p:strVal val="#ppt_x"/>
                                          </p:val>
                                        </p:tav>
                                      </p:tavLst>
                                    </p:anim>
                                    <p:anim calcmode="lin" valueType="num">
                                      <p:cBhvr>
                                        <p:cTn id="25"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ECBB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2457450"/>
            <a:chOff x="0" y="0"/>
            <a:chExt cx="4816593" cy="647230"/>
          </a:xfrm>
        </p:grpSpPr>
        <p:sp>
          <p:nvSpPr>
            <p:cNvPr id="3" name="Freeform 3"/>
            <p:cNvSpPr/>
            <p:nvPr/>
          </p:nvSpPr>
          <p:spPr>
            <a:xfrm>
              <a:off x="0" y="0"/>
              <a:ext cx="4816592" cy="647230"/>
            </a:xfrm>
            <a:custGeom>
              <a:avLst/>
              <a:gdLst/>
              <a:ahLst/>
              <a:cxnLst/>
              <a:rect l="l" t="t" r="r" b="b"/>
              <a:pathLst>
                <a:path w="4816592" h="647230">
                  <a:moveTo>
                    <a:pt x="0" y="0"/>
                  </a:moveTo>
                  <a:lnTo>
                    <a:pt x="4816592" y="0"/>
                  </a:lnTo>
                  <a:lnTo>
                    <a:pt x="4816592" y="647230"/>
                  </a:lnTo>
                  <a:lnTo>
                    <a:pt x="0" y="647230"/>
                  </a:lnTo>
                  <a:close/>
                </a:path>
              </a:pathLst>
            </a:custGeom>
            <a:solidFill>
              <a:srgbClr val="B9AEDC"/>
            </a:solidFill>
          </p:spPr>
        </p:sp>
        <p:sp>
          <p:nvSpPr>
            <p:cNvPr id="4" name="TextBox 4"/>
            <p:cNvSpPr txBox="1"/>
            <p:nvPr/>
          </p:nvSpPr>
          <p:spPr>
            <a:xfrm>
              <a:off x="0" y="-57150"/>
              <a:ext cx="4816593" cy="704380"/>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666750" y="3352800"/>
            <a:ext cx="11201400" cy="6267450"/>
            <a:chOff x="0" y="0"/>
            <a:chExt cx="1471052" cy="823089"/>
          </a:xfrm>
        </p:grpSpPr>
        <p:sp>
          <p:nvSpPr>
            <p:cNvPr id="6" name="Freeform 6"/>
            <p:cNvSpPr/>
            <p:nvPr/>
          </p:nvSpPr>
          <p:spPr>
            <a:xfrm>
              <a:off x="0" y="0"/>
              <a:ext cx="1471052" cy="823089"/>
            </a:xfrm>
            <a:custGeom>
              <a:avLst/>
              <a:gdLst/>
              <a:ahLst/>
              <a:cxnLst/>
              <a:rect l="l" t="t" r="r" b="b"/>
              <a:pathLst>
                <a:path w="1471052" h="823089">
                  <a:moveTo>
                    <a:pt x="13823" y="0"/>
                  </a:moveTo>
                  <a:lnTo>
                    <a:pt x="1457229" y="0"/>
                  </a:lnTo>
                  <a:cubicBezTo>
                    <a:pt x="1460895" y="0"/>
                    <a:pt x="1464411" y="1456"/>
                    <a:pt x="1467004" y="4049"/>
                  </a:cubicBezTo>
                  <a:cubicBezTo>
                    <a:pt x="1469596" y="6641"/>
                    <a:pt x="1471052" y="10157"/>
                    <a:pt x="1471052" y="13823"/>
                  </a:cubicBezTo>
                  <a:lnTo>
                    <a:pt x="1471052" y="809266"/>
                  </a:lnTo>
                  <a:cubicBezTo>
                    <a:pt x="1471052" y="812932"/>
                    <a:pt x="1469596" y="816448"/>
                    <a:pt x="1467004" y="819040"/>
                  </a:cubicBezTo>
                  <a:cubicBezTo>
                    <a:pt x="1464411" y="821632"/>
                    <a:pt x="1460895" y="823089"/>
                    <a:pt x="1457229" y="823089"/>
                  </a:cubicBezTo>
                  <a:lnTo>
                    <a:pt x="13823" y="823089"/>
                  </a:lnTo>
                  <a:cubicBezTo>
                    <a:pt x="10157" y="823089"/>
                    <a:pt x="6641" y="821632"/>
                    <a:pt x="4049" y="819040"/>
                  </a:cubicBezTo>
                  <a:cubicBezTo>
                    <a:pt x="1456" y="816448"/>
                    <a:pt x="0" y="812932"/>
                    <a:pt x="0" y="809266"/>
                  </a:cubicBezTo>
                  <a:lnTo>
                    <a:pt x="0" y="13823"/>
                  </a:lnTo>
                  <a:cubicBezTo>
                    <a:pt x="0" y="10157"/>
                    <a:pt x="1456" y="6641"/>
                    <a:pt x="4049" y="4049"/>
                  </a:cubicBezTo>
                  <a:cubicBezTo>
                    <a:pt x="6641" y="1456"/>
                    <a:pt x="10157" y="0"/>
                    <a:pt x="13823" y="0"/>
                  </a:cubicBezTo>
                  <a:close/>
                </a:path>
              </a:pathLst>
            </a:custGeom>
            <a:blipFill>
              <a:blip r:embed="rId2"/>
              <a:stretch>
                <a:fillRect l="-521" r="-521"/>
              </a:stretch>
            </a:blipFill>
          </p:spPr>
        </p:sp>
      </p:grpSp>
      <p:grpSp>
        <p:nvGrpSpPr>
          <p:cNvPr id="7" name="Group 7"/>
          <p:cNvGrpSpPr/>
          <p:nvPr/>
        </p:nvGrpSpPr>
        <p:grpSpPr>
          <a:xfrm>
            <a:off x="12172950" y="3352800"/>
            <a:ext cx="5448300" cy="6267450"/>
            <a:chOff x="0" y="0"/>
            <a:chExt cx="715512" cy="823089"/>
          </a:xfrm>
        </p:grpSpPr>
        <p:sp>
          <p:nvSpPr>
            <p:cNvPr id="8" name="Freeform 8"/>
            <p:cNvSpPr/>
            <p:nvPr/>
          </p:nvSpPr>
          <p:spPr>
            <a:xfrm>
              <a:off x="0" y="0"/>
              <a:ext cx="715512" cy="823089"/>
            </a:xfrm>
            <a:custGeom>
              <a:avLst/>
              <a:gdLst/>
              <a:ahLst/>
              <a:cxnLst/>
              <a:rect l="l" t="t" r="r" b="b"/>
              <a:pathLst>
                <a:path w="715512" h="823089">
                  <a:moveTo>
                    <a:pt x="28420" y="0"/>
                  </a:moveTo>
                  <a:lnTo>
                    <a:pt x="687092" y="0"/>
                  </a:lnTo>
                  <a:cubicBezTo>
                    <a:pt x="702788" y="0"/>
                    <a:pt x="715512" y="12724"/>
                    <a:pt x="715512" y="28420"/>
                  </a:cubicBezTo>
                  <a:lnTo>
                    <a:pt x="715512" y="794669"/>
                  </a:lnTo>
                  <a:cubicBezTo>
                    <a:pt x="715512" y="802206"/>
                    <a:pt x="712518" y="809435"/>
                    <a:pt x="707188" y="814765"/>
                  </a:cubicBezTo>
                  <a:cubicBezTo>
                    <a:pt x="701858" y="820095"/>
                    <a:pt x="694630" y="823089"/>
                    <a:pt x="687092" y="823089"/>
                  </a:cubicBezTo>
                  <a:lnTo>
                    <a:pt x="28420" y="823089"/>
                  </a:lnTo>
                  <a:cubicBezTo>
                    <a:pt x="12724" y="823089"/>
                    <a:pt x="0" y="810365"/>
                    <a:pt x="0" y="794669"/>
                  </a:cubicBezTo>
                  <a:lnTo>
                    <a:pt x="0" y="28420"/>
                  </a:lnTo>
                  <a:cubicBezTo>
                    <a:pt x="0" y="12724"/>
                    <a:pt x="12724" y="0"/>
                    <a:pt x="28420" y="0"/>
                  </a:cubicBezTo>
                  <a:close/>
                </a:path>
              </a:pathLst>
            </a:custGeom>
            <a:blipFill>
              <a:blip r:embed="rId3"/>
              <a:stretch>
                <a:fillRect t="-103" b="-103"/>
              </a:stretch>
            </a:blipFill>
          </p:spPr>
        </p:sp>
      </p:grpSp>
      <p:sp>
        <p:nvSpPr>
          <p:cNvPr id="9" name="TextBox 9"/>
          <p:cNvSpPr txBox="1"/>
          <p:nvPr/>
        </p:nvSpPr>
        <p:spPr>
          <a:xfrm>
            <a:off x="666750" y="809625"/>
            <a:ext cx="16954500" cy="1069976"/>
          </a:xfrm>
          <a:prstGeom prst="rect">
            <a:avLst/>
          </a:prstGeom>
        </p:spPr>
        <p:txBody>
          <a:bodyPr lIns="0" tIns="0" rIns="0" bIns="0" rtlCol="0" anchor="t">
            <a:spAutoFit/>
          </a:bodyPr>
          <a:lstStyle/>
          <a:p>
            <a:pPr marL="0" lvl="0" indent="0" algn="l">
              <a:lnSpc>
                <a:spcPts val="8000"/>
              </a:lnSpc>
            </a:pPr>
            <a:r>
              <a:rPr lang="en-US" sz="8000" spc="-240" dirty="0" err="1">
                <a:solidFill>
                  <a:srgbClr val="333333"/>
                </a:solidFill>
                <a:latin typeface="Georgia Pro Condensed"/>
                <a:ea typeface="Georgia Pro Condensed"/>
                <a:cs typeface="Georgia Pro Condensed"/>
                <a:sym typeface="Georgia Pro Condensed"/>
              </a:rPr>
              <a:t>Jumlah</a:t>
            </a:r>
            <a:r>
              <a:rPr lang="en-US" sz="8000" spc="-240" dirty="0">
                <a:solidFill>
                  <a:srgbClr val="333333"/>
                </a:solidFill>
                <a:latin typeface="Georgia Pro Condensed"/>
                <a:ea typeface="Georgia Pro Condensed"/>
                <a:cs typeface="Georgia Pro Condensed"/>
                <a:sym typeface="Georgia Pro Condensed"/>
              </a:rPr>
              <a:t> </a:t>
            </a:r>
            <a:r>
              <a:rPr lang="en-US" sz="8000" spc="-240" dirty="0" err="1">
                <a:solidFill>
                  <a:srgbClr val="333333"/>
                </a:solidFill>
                <a:latin typeface="Georgia Pro Condensed"/>
                <a:ea typeface="Georgia Pro Condensed"/>
                <a:cs typeface="Georgia Pro Condensed"/>
                <a:sym typeface="Georgia Pro Condensed"/>
              </a:rPr>
              <a:t>Kromosom</a:t>
            </a:r>
            <a:r>
              <a:rPr lang="en-US" sz="8000" spc="-240" dirty="0">
                <a:solidFill>
                  <a:srgbClr val="333333"/>
                </a:solidFill>
                <a:latin typeface="Georgia Pro Condensed"/>
                <a:ea typeface="Georgia Pro Condensed"/>
                <a:cs typeface="Georgia Pro Condensed"/>
                <a:sym typeface="Georgia Pro Condensed"/>
              </a:rPr>
              <a:t> </a:t>
            </a:r>
            <a:r>
              <a:rPr lang="en-US" sz="8000" spc="-240" dirty="0" err="1">
                <a:solidFill>
                  <a:srgbClr val="333333"/>
                </a:solidFill>
                <a:latin typeface="Georgia Pro Condensed"/>
                <a:ea typeface="Georgia Pro Condensed"/>
                <a:cs typeface="Georgia Pro Condensed"/>
                <a:sym typeface="Georgia Pro Condensed"/>
              </a:rPr>
              <a:t>Manusia</a:t>
            </a:r>
            <a:r>
              <a:rPr lang="en-US" sz="8000" spc="-240" dirty="0">
                <a:solidFill>
                  <a:srgbClr val="333333"/>
                </a:solidFill>
                <a:latin typeface="Georgia Pro Condensed"/>
                <a:ea typeface="Georgia Pro Condensed"/>
                <a:cs typeface="Georgia Pro Condensed"/>
                <a:sym typeface="Georgia Pro Condensed"/>
              </a:rPr>
              <a:t>: 46 </a:t>
            </a:r>
            <a:r>
              <a:rPr lang="en-US" sz="8000" spc="-240" dirty="0" err="1">
                <a:solidFill>
                  <a:srgbClr val="333333"/>
                </a:solidFill>
                <a:latin typeface="Georgia Pro Condensed"/>
                <a:ea typeface="Georgia Pro Condensed"/>
                <a:cs typeface="Georgia Pro Condensed"/>
                <a:sym typeface="Georgia Pro Condensed"/>
              </a:rPr>
              <a:t>Kromosom</a:t>
            </a:r>
            <a:endParaRPr lang="en-US" sz="8000" spc="-240" dirty="0">
              <a:solidFill>
                <a:srgbClr val="333333"/>
              </a:solidFill>
              <a:latin typeface="Georgia Pro Condensed"/>
              <a:ea typeface="Georgia Pro Condensed"/>
              <a:cs typeface="Georgia Pro Condensed"/>
              <a:sym typeface="Georgia Pro Condensed"/>
            </a:endParaRP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ppt_w</p:attrName>
                                        </p:attrNameLst>
                                      </p:cBhvr>
                                      <p:tavLst>
                                        <p:tav tm="0" fmla="#ppt_w*sin(2.5*pi*$)">
                                          <p:val>
                                            <p:fltVal val="0"/>
                                          </p:val>
                                        </p:tav>
                                        <p:tav tm="100000">
                                          <p:val>
                                            <p:fltVal val="1"/>
                                          </p:val>
                                        </p:tav>
                                      </p:tavLst>
                                    </p:anim>
                                    <p:anim calcmode="lin" valueType="num">
                                      <p:cBhvr>
                                        <p:cTn id="9" dur="1000" fill="hold"/>
                                        <p:tgtEl>
                                          <p:spTgt spid="9"/>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ppt_w</p:attrName>
                                        </p:attrNameLst>
                                      </p:cBhvr>
                                      <p:tavLst>
                                        <p:tav tm="0" fmla="#ppt_w*sin(2.5*pi*$)">
                                          <p:val>
                                            <p:fltVal val="0"/>
                                          </p:val>
                                        </p:tav>
                                        <p:tav tm="100000">
                                          <p:val>
                                            <p:fltVal val="1"/>
                                          </p:val>
                                        </p:tav>
                                      </p:tavLst>
                                    </p:anim>
                                    <p:anim calcmode="lin" valueType="num">
                                      <p:cBhvr>
                                        <p:cTn id="14" dur="1000" fill="hold"/>
                                        <p:tgtEl>
                                          <p:spTgt spid="5"/>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ppt_w</p:attrName>
                                        </p:attrNameLst>
                                      </p:cBhvr>
                                      <p:tavLst>
                                        <p:tav tm="0" fmla="#ppt_w*sin(2.5*pi*$)">
                                          <p:val>
                                            <p:fltVal val="0"/>
                                          </p:val>
                                        </p:tav>
                                        <p:tav tm="100000">
                                          <p:val>
                                            <p:fltVal val="1"/>
                                          </p:val>
                                        </p:tav>
                                      </p:tavLst>
                                    </p:anim>
                                    <p:anim calcmode="lin" valueType="num">
                                      <p:cBhvr>
                                        <p:cTn id="19" dur="1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B9AEDC"/>
        </a:solidFill>
        <a:effectLst/>
      </p:bgPr>
    </p:bg>
    <p:spTree>
      <p:nvGrpSpPr>
        <p:cNvPr id="1" name=""/>
        <p:cNvGrpSpPr/>
        <p:nvPr/>
      </p:nvGrpSpPr>
      <p:grpSpPr>
        <a:xfrm>
          <a:off x="0" y="0"/>
          <a:ext cx="0" cy="0"/>
          <a:chOff x="0" y="0"/>
          <a:chExt cx="0" cy="0"/>
        </a:xfrm>
      </p:grpSpPr>
      <p:grpSp>
        <p:nvGrpSpPr>
          <p:cNvPr id="2" name="Group 2"/>
          <p:cNvGrpSpPr/>
          <p:nvPr/>
        </p:nvGrpSpPr>
        <p:grpSpPr>
          <a:xfrm>
            <a:off x="9296400" y="666750"/>
            <a:ext cx="4010025" cy="6716121"/>
            <a:chOff x="0" y="0"/>
            <a:chExt cx="698915" cy="1170566"/>
          </a:xfrm>
        </p:grpSpPr>
        <p:sp>
          <p:nvSpPr>
            <p:cNvPr id="3" name="Freeform 3"/>
            <p:cNvSpPr/>
            <p:nvPr/>
          </p:nvSpPr>
          <p:spPr>
            <a:xfrm>
              <a:off x="0" y="0"/>
              <a:ext cx="698915" cy="1170566"/>
            </a:xfrm>
            <a:custGeom>
              <a:avLst/>
              <a:gdLst/>
              <a:ahLst/>
              <a:cxnLst/>
              <a:rect l="l" t="t" r="r" b="b"/>
              <a:pathLst>
                <a:path w="698915" h="1170566">
                  <a:moveTo>
                    <a:pt x="38613" y="0"/>
                  </a:moveTo>
                  <a:lnTo>
                    <a:pt x="660302" y="0"/>
                  </a:lnTo>
                  <a:cubicBezTo>
                    <a:pt x="681627" y="0"/>
                    <a:pt x="698915" y="17288"/>
                    <a:pt x="698915" y="38613"/>
                  </a:cubicBezTo>
                  <a:lnTo>
                    <a:pt x="698915" y="1131953"/>
                  </a:lnTo>
                  <a:cubicBezTo>
                    <a:pt x="698915" y="1142194"/>
                    <a:pt x="694847" y="1152015"/>
                    <a:pt x="687606" y="1159256"/>
                  </a:cubicBezTo>
                  <a:cubicBezTo>
                    <a:pt x="680364" y="1166498"/>
                    <a:pt x="670543" y="1170566"/>
                    <a:pt x="660302" y="1170566"/>
                  </a:cubicBezTo>
                  <a:lnTo>
                    <a:pt x="38613" y="1170566"/>
                  </a:lnTo>
                  <a:cubicBezTo>
                    <a:pt x="17288" y="1170566"/>
                    <a:pt x="0" y="1153278"/>
                    <a:pt x="0" y="1131953"/>
                  </a:cubicBezTo>
                  <a:lnTo>
                    <a:pt x="0" y="38613"/>
                  </a:lnTo>
                  <a:cubicBezTo>
                    <a:pt x="0" y="17288"/>
                    <a:pt x="17288" y="0"/>
                    <a:pt x="38613" y="0"/>
                  </a:cubicBezTo>
                  <a:close/>
                </a:path>
              </a:pathLst>
            </a:custGeom>
            <a:blipFill>
              <a:blip r:embed="rId2"/>
              <a:stretch>
                <a:fillRect t="-279" b="-279"/>
              </a:stretch>
            </a:blipFill>
            <a:ln cap="sq">
              <a:noFill/>
              <a:prstDash val="solid"/>
              <a:miter/>
            </a:ln>
          </p:spPr>
        </p:sp>
      </p:grpSp>
      <p:grpSp>
        <p:nvGrpSpPr>
          <p:cNvPr id="4" name="Group 4"/>
          <p:cNvGrpSpPr/>
          <p:nvPr/>
        </p:nvGrpSpPr>
        <p:grpSpPr>
          <a:xfrm>
            <a:off x="13611225" y="666750"/>
            <a:ext cx="4010025" cy="6716121"/>
            <a:chOff x="0" y="0"/>
            <a:chExt cx="698915" cy="1170566"/>
          </a:xfrm>
        </p:grpSpPr>
        <p:sp>
          <p:nvSpPr>
            <p:cNvPr id="5" name="Freeform 5"/>
            <p:cNvSpPr/>
            <p:nvPr/>
          </p:nvSpPr>
          <p:spPr>
            <a:xfrm>
              <a:off x="0" y="0"/>
              <a:ext cx="698915" cy="1170566"/>
            </a:xfrm>
            <a:custGeom>
              <a:avLst/>
              <a:gdLst/>
              <a:ahLst/>
              <a:cxnLst/>
              <a:rect l="l" t="t" r="r" b="b"/>
              <a:pathLst>
                <a:path w="698915" h="1170566">
                  <a:moveTo>
                    <a:pt x="38613" y="0"/>
                  </a:moveTo>
                  <a:lnTo>
                    <a:pt x="660302" y="0"/>
                  </a:lnTo>
                  <a:cubicBezTo>
                    <a:pt x="681627" y="0"/>
                    <a:pt x="698915" y="17288"/>
                    <a:pt x="698915" y="38613"/>
                  </a:cubicBezTo>
                  <a:lnTo>
                    <a:pt x="698915" y="1131953"/>
                  </a:lnTo>
                  <a:cubicBezTo>
                    <a:pt x="698915" y="1142194"/>
                    <a:pt x="694847" y="1152015"/>
                    <a:pt x="687606" y="1159256"/>
                  </a:cubicBezTo>
                  <a:cubicBezTo>
                    <a:pt x="680364" y="1166498"/>
                    <a:pt x="670543" y="1170566"/>
                    <a:pt x="660302" y="1170566"/>
                  </a:cubicBezTo>
                  <a:lnTo>
                    <a:pt x="38613" y="1170566"/>
                  </a:lnTo>
                  <a:cubicBezTo>
                    <a:pt x="17288" y="1170566"/>
                    <a:pt x="0" y="1153278"/>
                    <a:pt x="0" y="1131953"/>
                  </a:cubicBezTo>
                  <a:lnTo>
                    <a:pt x="0" y="38613"/>
                  </a:lnTo>
                  <a:cubicBezTo>
                    <a:pt x="0" y="17288"/>
                    <a:pt x="17288" y="0"/>
                    <a:pt x="38613" y="0"/>
                  </a:cubicBezTo>
                  <a:close/>
                </a:path>
              </a:pathLst>
            </a:custGeom>
            <a:blipFill>
              <a:blip r:embed="rId3"/>
              <a:stretch>
                <a:fillRect t="-279" b="-279"/>
              </a:stretch>
            </a:blipFill>
            <a:ln cap="sq">
              <a:noFill/>
              <a:prstDash val="solid"/>
              <a:miter/>
            </a:ln>
          </p:spPr>
        </p:sp>
      </p:grpSp>
      <p:grpSp>
        <p:nvGrpSpPr>
          <p:cNvPr id="6" name="Group 6"/>
          <p:cNvGrpSpPr/>
          <p:nvPr/>
        </p:nvGrpSpPr>
        <p:grpSpPr>
          <a:xfrm>
            <a:off x="0" y="0"/>
            <a:ext cx="7858125" cy="10287000"/>
            <a:chOff x="0" y="0"/>
            <a:chExt cx="2069630" cy="2709333"/>
          </a:xfrm>
        </p:grpSpPr>
        <p:sp>
          <p:nvSpPr>
            <p:cNvPr id="7" name="Freeform 7"/>
            <p:cNvSpPr/>
            <p:nvPr/>
          </p:nvSpPr>
          <p:spPr>
            <a:xfrm>
              <a:off x="0" y="0"/>
              <a:ext cx="2069630" cy="2709333"/>
            </a:xfrm>
            <a:custGeom>
              <a:avLst/>
              <a:gdLst/>
              <a:ahLst/>
              <a:cxnLst/>
              <a:rect l="l" t="t" r="r" b="b"/>
              <a:pathLst>
                <a:path w="2069630" h="2709333">
                  <a:moveTo>
                    <a:pt x="0" y="0"/>
                  </a:moveTo>
                  <a:lnTo>
                    <a:pt x="2069630" y="0"/>
                  </a:lnTo>
                  <a:lnTo>
                    <a:pt x="2069630" y="2709333"/>
                  </a:lnTo>
                  <a:lnTo>
                    <a:pt x="0" y="2709333"/>
                  </a:lnTo>
                  <a:close/>
                </a:path>
              </a:pathLst>
            </a:custGeom>
            <a:solidFill>
              <a:srgbClr val="DAE7CB"/>
            </a:solidFill>
            <a:ln cap="sq">
              <a:noFill/>
              <a:prstDash val="solid"/>
              <a:miter/>
            </a:ln>
          </p:spPr>
        </p:sp>
        <p:sp>
          <p:nvSpPr>
            <p:cNvPr id="8" name="TextBox 8"/>
            <p:cNvSpPr txBox="1"/>
            <p:nvPr/>
          </p:nvSpPr>
          <p:spPr>
            <a:xfrm>
              <a:off x="0" y="-57150"/>
              <a:ext cx="2069630" cy="2766483"/>
            </a:xfrm>
            <a:prstGeom prst="rect">
              <a:avLst/>
            </a:prstGeom>
          </p:spPr>
          <p:txBody>
            <a:bodyPr lIns="50800" tIns="50800" rIns="50800" bIns="50800" rtlCol="0" anchor="ctr"/>
            <a:lstStyle/>
            <a:p>
              <a:pPr algn="ctr">
                <a:lnSpc>
                  <a:spcPts val="3359"/>
                </a:lnSpc>
              </a:pPr>
              <a:endParaRPr/>
            </a:p>
          </p:txBody>
        </p:sp>
      </p:grpSp>
      <p:grpSp>
        <p:nvGrpSpPr>
          <p:cNvPr id="9" name="Group 9"/>
          <p:cNvGrpSpPr/>
          <p:nvPr/>
        </p:nvGrpSpPr>
        <p:grpSpPr>
          <a:xfrm>
            <a:off x="9296400" y="7829550"/>
            <a:ext cx="2876550" cy="1515334"/>
            <a:chOff x="0" y="0"/>
            <a:chExt cx="3835400" cy="2020446"/>
          </a:xfrm>
        </p:grpSpPr>
        <p:sp>
          <p:nvSpPr>
            <p:cNvPr id="10" name="TextBox 10"/>
            <p:cNvSpPr txBox="1"/>
            <p:nvPr/>
          </p:nvSpPr>
          <p:spPr>
            <a:xfrm>
              <a:off x="0" y="-9525"/>
              <a:ext cx="3835400" cy="678392"/>
            </a:xfrm>
            <a:prstGeom prst="rect">
              <a:avLst/>
            </a:prstGeom>
          </p:spPr>
          <p:txBody>
            <a:bodyPr lIns="0" tIns="0" rIns="0" bIns="0" rtlCol="0" anchor="t">
              <a:spAutoFit/>
            </a:bodyPr>
            <a:lstStyle/>
            <a:p>
              <a:pPr marL="0" lvl="0" indent="0" algn="l">
                <a:lnSpc>
                  <a:spcPts val="3600"/>
                </a:lnSpc>
                <a:spcBef>
                  <a:spcPct val="0"/>
                </a:spcBef>
              </a:pPr>
              <a:r>
                <a:rPr lang="en-US" sz="3000" b="1" spc="-45">
                  <a:solidFill>
                    <a:srgbClr val="3C6A43"/>
                  </a:solidFill>
                  <a:latin typeface="Helvetica World Bold"/>
                  <a:ea typeface="Helvetica World Bold"/>
                  <a:cs typeface="Helvetica World Bold"/>
                  <a:sym typeface="Helvetica World Bold"/>
                </a:rPr>
                <a:t>Pembelahan Sel</a:t>
              </a:r>
            </a:p>
          </p:txBody>
        </p:sp>
        <p:sp>
          <p:nvSpPr>
            <p:cNvPr id="11" name="TextBox 11"/>
            <p:cNvSpPr txBox="1"/>
            <p:nvPr/>
          </p:nvSpPr>
          <p:spPr>
            <a:xfrm>
              <a:off x="0" y="848445"/>
              <a:ext cx="3835400" cy="1172001"/>
            </a:xfrm>
            <a:prstGeom prst="rect">
              <a:avLst/>
            </a:prstGeom>
          </p:spPr>
          <p:txBody>
            <a:bodyPr lIns="0" tIns="0" rIns="0" bIns="0" rtlCol="0" anchor="t">
              <a:spAutoFit/>
            </a:bodyPr>
            <a:lstStyle/>
            <a:p>
              <a:pPr marL="0" lvl="0" indent="0" algn="l">
                <a:lnSpc>
                  <a:spcPts val="2382"/>
                </a:lnSpc>
                <a:spcBef>
                  <a:spcPct val="0"/>
                </a:spcBef>
              </a:pPr>
              <a:r>
                <a:rPr lang="en-US" sz="1847" u="none" strike="noStrike" spc="-27">
                  <a:solidFill>
                    <a:srgbClr val="333333"/>
                  </a:solidFill>
                  <a:latin typeface="Helvetica World"/>
                  <a:ea typeface="Helvetica World"/>
                  <a:cs typeface="Helvetica World"/>
                  <a:sym typeface="Helvetica World"/>
                </a:rPr>
                <a:t>Kromosom mengatur pembelahan sel yang teratur.</a:t>
              </a:r>
            </a:p>
          </p:txBody>
        </p:sp>
      </p:grpSp>
      <p:grpSp>
        <p:nvGrpSpPr>
          <p:cNvPr id="12" name="Group 12"/>
          <p:cNvGrpSpPr/>
          <p:nvPr/>
        </p:nvGrpSpPr>
        <p:grpSpPr>
          <a:xfrm>
            <a:off x="13611225" y="7865173"/>
            <a:ext cx="2876550" cy="1515334"/>
            <a:chOff x="0" y="0"/>
            <a:chExt cx="3835400" cy="2020446"/>
          </a:xfrm>
        </p:grpSpPr>
        <p:sp>
          <p:nvSpPr>
            <p:cNvPr id="13" name="TextBox 13"/>
            <p:cNvSpPr txBox="1"/>
            <p:nvPr/>
          </p:nvSpPr>
          <p:spPr>
            <a:xfrm>
              <a:off x="0" y="-9525"/>
              <a:ext cx="3835400" cy="678392"/>
            </a:xfrm>
            <a:prstGeom prst="rect">
              <a:avLst/>
            </a:prstGeom>
          </p:spPr>
          <p:txBody>
            <a:bodyPr lIns="0" tIns="0" rIns="0" bIns="0" rtlCol="0" anchor="t">
              <a:spAutoFit/>
            </a:bodyPr>
            <a:lstStyle/>
            <a:p>
              <a:pPr marL="0" lvl="0" indent="0" algn="l">
                <a:lnSpc>
                  <a:spcPts val="3600"/>
                </a:lnSpc>
                <a:spcBef>
                  <a:spcPct val="0"/>
                </a:spcBef>
              </a:pPr>
              <a:r>
                <a:rPr lang="en-US" sz="3000" b="1" spc="-45">
                  <a:solidFill>
                    <a:srgbClr val="3C6A43"/>
                  </a:solidFill>
                  <a:latin typeface="Helvetica World Bold"/>
                  <a:ea typeface="Helvetica World Bold"/>
                  <a:cs typeface="Helvetica World Bold"/>
                  <a:sym typeface="Helvetica World Bold"/>
                </a:rPr>
                <a:t>Pewarisan Sifat</a:t>
              </a:r>
            </a:p>
          </p:txBody>
        </p:sp>
        <p:sp>
          <p:nvSpPr>
            <p:cNvPr id="14" name="TextBox 14"/>
            <p:cNvSpPr txBox="1"/>
            <p:nvPr/>
          </p:nvSpPr>
          <p:spPr>
            <a:xfrm>
              <a:off x="0" y="848445"/>
              <a:ext cx="3835400" cy="1172001"/>
            </a:xfrm>
            <a:prstGeom prst="rect">
              <a:avLst/>
            </a:prstGeom>
          </p:spPr>
          <p:txBody>
            <a:bodyPr lIns="0" tIns="0" rIns="0" bIns="0" rtlCol="0" anchor="t">
              <a:spAutoFit/>
            </a:bodyPr>
            <a:lstStyle/>
            <a:p>
              <a:pPr marL="0" lvl="0" indent="0" algn="l">
                <a:lnSpc>
                  <a:spcPts val="2382"/>
                </a:lnSpc>
                <a:spcBef>
                  <a:spcPct val="0"/>
                </a:spcBef>
              </a:pPr>
              <a:r>
                <a:rPr lang="en-US" sz="1847" u="none" strike="noStrike" spc="-27">
                  <a:solidFill>
                    <a:srgbClr val="333333"/>
                  </a:solidFill>
                  <a:latin typeface="Helvetica World"/>
                  <a:ea typeface="Helvetica World"/>
                  <a:cs typeface="Helvetica World"/>
                  <a:sym typeface="Helvetica World"/>
                </a:rPr>
                <a:t>Kromosom menentukan sifat yang diwariskan kepada keturunan.</a:t>
              </a:r>
            </a:p>
          </p:txBody>
        </p:sp>
      </p:grpSp>
      <p:sp>
        <p:nvSpPr>
          <p:cNvPr id="15" name="TextBox 15"/>
          <p:cNvSpPr txBox="1"/>
          <p:nvPr/>
        </p:nvSpPr>
        <p:spPr>
          <a:xfrm>
            <a:off x="666750" y="733425"/>
            <a:ext cx="7021245" cy="3378202"/>
          </a:xfrm>
          <a:prstGeom prst="rect">
            <a:avLst/>
          </a:prstGeom>
        </p:spPr>
        <p:txBody>
          <a:bodyPr lIns="0" tIns="0" rIns="0" bIns="0" rtlCol="0" anchor="t">
            <a:spAutoFit/>
          </a:bodyPr>
          <a:lstStyle/>
          <a:p>
            <a:pPr marL="0" lvl="0" indent="0" algn="ctr">
              <a:lnSpc>
                <a:spcPts val="8800"/>
              </a:lnSpc>
            </a:pPr>
            <a:r>
              <a:rPr lang="en-US" sz="8000" spc="-240" dirty="0">
                <a:solidFill>
                  <a:srgbClr val="4A7854"/>
                </a:solidFill>
                <a:latin typeface="Georgia Pro Condensed"/>
                <a:ea typeface="Georgia Pro Condensed"/>
                <a:cs typeface="Georgia Pro Condensed"/>
                <a:sym typeface="Georgia Pro Condensed"/>
              </a:rPr>
              <a:t>Peran </a:t>
            </a:r>
            <a:r>
              <a:rPr lang="en-US" sz="8000" spc="-240" dirty="0" err="1">
                <a:solidFill>
                  <a:srgbClr val="4A7854"/>
                </a:solidFill>
                <a:latin typeface="Georgia Pro Condensed"/>
                <a:ea typeface="Georgia Pro Condensed"/>
                <a:cs typeface="Georgia Pro Condensed"/>
                <a:sym typeface="Georgia Pro Condensed"/>
              </a:rPr>
              <a:t>Kromosom</a:t>
            </a:r>
            <a:r>
              <a:rPr lang="en-US" sz="8000" spc="-240" dirty="0">
                <a:solidFill>
                  <a:srgbClr val="4A7854"/>
                </a:solidFill>
                <a:latin typeface="Georgia Pro Condensed"/>
                <a:ea typeface="Georgia Pro Condensed"/>
                <a:cs typeface="Georgia Pro Condensed"/>
                <a:sym typeface="Georgia Pro Condensed"/>
              </a:rPr>
              <a:t> </a:t>
            </a:r>
            <a:r>
              <a:rPr lang="en-US" sz="8000" spc="-240" dirty="0" err="1">
                <a:solidFill>
                  <a:srgbClr val="4A7854"/>
                </a:solidFill>
                <a:latin typeface="Georgia Pro Condensed"/>
                <a:ea typeface="Georgia Pro Condensed"/>
                <a:cs typeface="Georgia Pro Condensed"/>
                <a:sym typeface="Georgia Pro Condensed"/>
              </a:rPr>
              <a:t>dalam</a:t>
            </a:r>
            <a:r>
              <a:rPr lang="en-US" sz="8000" spc="-240" dirty="0">
                <a:solidFill>
                  <a:srgbClr val="4A7854"/>
                </a:solidFill>
                <a:latin typeface="Georgia Pro Condensed"/>
                <a:ea typeface="Georgia Pro Condensed"/>
                <a:cs typeface="Georgia Pro Condensed"/>
                <a:sym typeface="Georgia Pro Condensed"/>
              </a:rPr>
              <a:t> </a:t>
            </a:r>
            <a:r>
              <a:rPr lang="en-US" sz="8000" spc="-240" dirty="0" err="1">
                <a:solidFill>
                  <a:srgbClr val="4A7854"/>
                </a:solidFill>
                <a:latin typeface="Georgia Pro Condensed"/>
                <a:ea typeface="Georgia Pro Condensed"/>
                <a:cs typeface="Georgia Pro Condensed"/>
                <a:sym typeface="Georgia Pro Condensed"/>
              </a:rPr>
              <a:t>Pewarisan</a:t>
            </a:r>
            <a:r>
              <a:rPr lang="en-US" sz="8000" spc="-240" dirty="0">
                <a:solidFill>
                  <a:srgbClr val="4A7854"/>
                </a:solidFill>
                <a:latin typeface="Georgia Pro Condensed"/>
                <a:ea typeface="Georgia Pro Condensed"/>
                <a:cs typeface="Georgia Pro Condensed"/>
                <a:sym typeface="Georgia Pro Condensed"/>
              </a:rPr>
              <a:t> Sifat</a:t>
            </a:r>
          </a:p>
        </p:txBody>
      </p:sp>
      <p:sp>
        <p:nvSpPr>
          <p:cNvPr id="16" name="Freeform 16"/>
          <p:cNvSpPr/>
          <p:nvPr/>
        </p:nvSpPr>
        <p:spPr>
          <a:xfrm>
            <a:off x="708153" y="7606302"/>
            <a:ext cx="2112604" cy="1859092"/>
          </a:xfrm>
          <a:custGeom>
            <a:avLst/>
            <a:gdLst/>
            <a:ahLst/>
            <a:cxnLst/>
            <a:rect l="l" t="t" r="r" b="b"/>
            <a:pathLst>
              <a:path w="2112604" h="1859092">
                <a:moveTo>
                  <a:pt x="0" y="0"/>
                </a:moveTo>
                <a:lnTo>
                  <a:pt x="2112604" y="0"/>
                </a:lnTo>
                <a:lnTo>
                  <a:pt x="2112604" y="1859092"/>
                </a:lnTo>
                <a:lnTo>
                  <a:pt x="0" y="185909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3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par>
                                <p:cTn id="35" presetID="31"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fltVal val="0"/>
                                          </p:val>
                                        </p:tav>
                                        <p:tav tm="100000">
                                          <p:val>
                                            <p:strVal val="#ppt_w"/>
                                          </p:val>
                                        </p:tav>
                                      </p:tavLst>
                                    </p:anim>
                                    <p:anim calcmode="lin" valueType="num">
                                      <p:cBhvr>
                                        <p:cTn id="38" dur="1000" fill="hold"/>
                                        <p:tgtEl>
                                          <p:spTgt spid="12"/>
                                        </p:tgtEl>
                                        <p:attrNameLst>
                                          <p:attrName>ppt_h</p:attrName>
                                        </p:attrNameLst>
                                      </p:cBhvr>
                                      <p:tavLst>
                                        <p:tav tm="0">
                                          <p:val>
                                            <p:fltVal val="0"/>
                                          </p:val>
                                        </p:tav>
                                        <p:tav tm="100000">
                                          <p:val>
                                            <p:strVal val="#ppt_h"/>
                                          </p:val>
                                        </p:tav>
                                      </p:tavLst>
                                    </p:anim>
                                    <p:anim calcmode="lin" valueType="num">
                                      <p:cBhvr>
                                        <p:cTn id="39" dur="1000" fill="hold"/>
                                        <p:tgtEl>
                                          <p:spTgt spid="12"/>
                                        </p:tgtEl>
                                        <p:attrNameLst>
                                          <p:attrName>style.rotation</p:attrName>
                                        </p:attrNameLst>
                                      </p:cBhvr>
                                      <p:tavLst>
                                        <p:tav tm="0">
                                          <p:val>
                                            <p:fltVal val="90"/>
                                          </p:val>
                                        </p:tav>
                                        <p:tav tm="100000">
                                          <p:val>
                                            <p:fltVal val="0"/>
                                          </p:val>
                                        </p:tav>
                                      </p:tavLst>
                                    </p:anim>
                                    <p:animEffect transition="in" filter="fade">
                                      <p:cBhvr>
                                        <p:cTn id="4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EC9B4"/>
        </a:solidFill>
        <a:effectLst/>
      </p:bgPr>
    </p:bg>
    <p:spTree>
      <p:nvGrpSpPr>
        <p:cNvPr id="1" name=""/>
        <p:cNvGrpSpPr/>
        <p:nvPr/>
      </p:nvGrpSpPr>
      <p:grpSpPr>
        <a:xfrm>
          <a:off x="0" y="0"/>
          <a:ext cx="0" cy="0"/>
          <a:chOff x="0" y="0"/>
          <a:chExt cx="0" cy="0"/>
        </a:xfrm>
      </p:grpSpPr>
      <p:grpSp>
        <p:nvGrpSpPr>
          <p:cNvPr id="2" name="Group 2"/>
          <p:cNvGrpSpPr/>
          <p:nvPr/>
        </p:nvGrpSpPr>
        <p:grpSpPr>
          <a:xfrm>
            <a:off x="666750" y="666750"/>
            <a:ext cx="8324850" cy="8953500"/>
            <a:chOff x="0" y="0"/>
            <a:chExt cx="1289737" cy="1387131"/>
          </a:xfrm>
        </p:grpSpPr>
        <p:sp>
          <p:nvSpPr>
            <p:cNvPr id="3" name="Freeform 3"/>
            <p:cNvSpPr/>
            <p:nvPr/>
          </p:nvSpPr>
          <p:spPr>
            <a:xfrm>
              <a:off x="0" y="0"/>
              <a:ext cx="1289737" cy="1387131"/>
            </a:xfrm>
            <a:custGeom>
              <a:avLst/>
              <a:gdLst/>
              <a:ahLst/>
              <a:cxnLst/>
              <a:rect l="l" t="t" r="r" b="b"/>
              <a:pathLst>
                <a:path w="1289737" h="1387131">
                  <a:moveTo>
                    <a:pt x="0" y="0"/>
                  </a:moveTo>
                  <a:lnTo>
                    <a:pt x="1289737" y="0"/>
                  </a:lnTo>
                  <a:lnTo>
                    <a:pt x="1289737" y="1387131"/>
                  </a:lnTo>
                  <a:lnTo>
                    <a:pt x="0" y="1387131"/>
                  </a:lnTo>
                  <a:close/>
                </a:path>
              </a:pathLst>
            </a:custGeom>
            <a:blipFill>
              <a:blip r:embed="rId2"/>
              <a:stretch>
                <a:fillRect t="-258" b="-258"/>
              </a:stretch>
            </a:blipFill>
          </p:spPr>
        </p:sp>
      </p:grpSp>
      <p:grpSp>
        <p:nvGrpSpPr>
          <p:cNvPr id="4" name="Group 4"/>
          <p:cNvGrpSpPr/>
          <p:nvPr/>
        </p:nvGrpSpPr>
        <p:grpSpPr>
          <a:xfrm>
            <a:off x="10734675" y="4622526"/>
            <a:ext cx="6367955" cy="4122738"/>
            <a:chOff x="0" y="0"/>
            <a:chExt cx="8490607" cy="5496984"/>
          </a:xfrm>
        </p:grpSpPr>
        <p:sp>
          <p:nvSpPr>
            <p:cNvPr id="5" name="AutoShape 5"/>
            <p:cNvSpPr/>
            <p:nvPr/>
          </p:nvSpPr>
          <p:spPr>
            <a:xfrm>
              <a:off x="0" y="12700"/>
              <a:ext cx="8040773" cy="0"/>
            </a:xfrm>
            <a:prstGeom prst="line">
              <a:avLst/>
            </a:prstGeom>
            <a:ln w="25400" cap="flat">
              <a:solidFill>
                <a:srgbClr val="547253"/>
              </a:solidFill>
              <a:prstDash val="solid"/>
              <a:headEnd type="none" w="sm" len="sm"/>
              <a:tailEnd type="none" w="sm" len="sm"/>
            </a:ln>
          </p:spPr>
        </p:sp>
        <p:sp>
          <p:nvSpPr>
            <p:cNvPr id="6" name="TextBox 6"/>
            <p:cNvSpPr txBox="1"/>
            <p:nvPr/>
          </p:nvSpPr>
          <p:spPr>
            <a:xfrm>
              <a:off x="0" y="860425"/>
              <a:ext cx="8490607" cy="4636559"/>
            </a:xfrm>
            <a:prstGeom prst="rect">
              <a:avLst/>
            </a:prstGeom>
          </p:spPr>
          <p:txBody>
            <a:bodyPr lIns="0" tIns="0" rIns="0" bIns="0" rtlCol="0" anchor="t">
              <a:spAutoFit/>
            </a:bodyPr>
            <a:lstStyle/>
            <a:p>
              <a:pPr marL="0" lvl="0" indent="0" algn="just">
                <a:lnSpc>
                  <a:spcPts val="3499"/>
                </a:lnSpc>
              </a:pPr>
              <a:r>
                <a:rPr lang="en-US" sz="2499" u="none">
                  <a:solidFill>
                    <a:srgbClr val="4A3C6B"/>
                  </a:solidFill>
                  <a:latin typeface="TT Interphases"/>
                  <a:ea typeface="TT Interphases"/>
                  <a:cs typeface="TT Interphases"/>
                  <a:sym typeface="TT Interphases"/>
                </a:rPr>
                <a:t>Genetika berperan penting dalam kesehatan dan kehidupan sehari-hari. Dengan memahami cara gen berfungsi, kita dapat lebih baik dalam mendeteksi risiko penyakit, memilih gaya hidup sehat, dan memahami pewarisan sifat. Pendidikan genetika membantu meningkatkan kualitas hidup dan pemahaman kesehatan masyarakat.</a:t>
              </a:r>
            </a:p>
          </p:txBody>
        </p:sp>
      </p:grpSp>
      <p:sp>
        <p:nvSpPr>
          <p:cNvPr id="7" name="TextBox 7"/>
          <p:cNvSpPr txBox="1"/>
          <p:nvPr/>
        </p:nvSpPr>
        <p:spPr>
          <a:xfrm>
            <a:off x="10734675" y="857250"/>
            <a:ext cx="6886575" cy="2597149"/>
          </a:xfrm>
          <a:prstGeom prst="rect">
            <a:avLst/>
          </a:prstGeom>
        </p:spPr>
        <p:txBody>
          <a:bodyPr lIns="0" tIns="0" rIns="0" bIns="0" rtlCol="0" anchor="t">
            <a:spAutoFit/>
          </a:bodyPr>
          <a:lstStyle/>
          <a:p>
            <a:pPr marL="0" lvl="0" indent="0" algn="l">
              <a:lnSpc>
                <a:spcPts val="9999"/>
              </a:lnSpc>
            </a:pPr>
            <a:r>
              <a:rPr lang="en-US" sz="9999" u="none" spc="-199">
                <a:solidFill>
                  <a:srgbClr val="4A3C6B"/>
                </a:solidFill>
                <a:latin typeface="TT Ramillas"/>
                <a:ea typeface="TT Ramillas"/>
                <a:cs typeface="TT Ramillas"/>
                <a:sym typeface="TT Ramillas"/>
              </a:rPr>
              <a:t>Pentingnya Genetika</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style.rotation</p:attrName>
                                        </p:attrNameLst>
                                      </p:cBhvr>
                                      <p:tavLst>
                                        <p:tav tm="0">
                                          <p:val>
                                            <p:fltVal val="360"/>
                                          </p:val>
                                        </p:tav>
                                        <p:tav tm="100000">
                                          <p:val>
                                            <p:fltVal val="0"/>
                                          </p:val>
                                        </p:tav>
                                      </p:tavLst>
                                    </p:anim>
                                    <p:animEffect transition="in" filter="fade">
                                      <p:cBhvr>
                                        <p:cTn id="16" dur="500"/>
                                        <p:tgtEl>
                                          <p:spTgt spid="7"/>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360"/>
                                          </p:val>
                                        </p:tav>
                                        <p:tav tm="100000">
                                          <p:val>
                                            <p:fltVal val="0"/>
                                          </p:val>
                                        </p:tav>
                                      </p:tavLst>
                                    </p:anim>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BECBB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7858125" cy="10287000"/>
            <a:chOff x="0" y="0"/>
            <a:chExt cx="1031988" cy="1350966"/>
          </a:xfrm>
        </p:grpSpPr>
        <p:sp>
          <p:nvSpPr>
            <p:cNvPr id="3" name="Freeform 3"/>
            <p:cNvSpPr/>
            <p:nvPr/>
          </p:nvSpPr>
          <p:spPr>
            <a:xfrm>
              <a:off x="0" y="0"/>
              <a:ext cx="1031988" cy="1350966"/>
            </a:xfrm>
            <a:custGeom>
              <a:avLst/>
              <a:gdLst/>
              <a:ahLst/>
              <a:cxnLst/>
              <a:rect l="l" t="t" r="r" b="b"/>
              <a:pathLst>
                <a:path w="1031988" h="1350966">
                  <a:moveTo>
                    <a:pt x="0" y="0"/>
                  </a:moveTo>
                  <a:lnTo>
                    <a:pt x="1031988" y="0"/>
                  </a:lnTo>
                  <a:lnTo>
                    <a:pt x="1031988" y="1350966"/>
                  </a:lnTo>
                  <a:lnTo>
                    <a:pt x="0" y="1350966"/>
                  </a:lnTo>
                  <a:close/>
                </a:path>
              </a:pathLst>
            </a:custGeom>
            <a:solidFill>
              <a:srgbClr val="B9AEDC"/>
            </a:solidFill>
          </p:spPr>
        </p:sp>
      </p:grpSp>
      <p:grpSp>
        <p:nvGrpSpPr>
          <p:cNvPr id="4" name="Group 4"/>
          <p:cNvGrpSpPr/>
          <p:nvPr/>
        </p:nvGrpSpPr>
        <p:grpSpPr>
          <a:xfrm>
            <a:off x="1052512" y="666750"/>
            <a:ext cx="5753100" cy="8953500"/>
            <a:chOff x="0" y="0"/>
            <a:chExt cx="814724" cy="1267949"/>
          </a:xfrm>
        </p:grpSpPr>
        <p:sp>
          <p:nvSpPr>
            <p:cNvPr id="5" name="Freeform 5"/>
            <p:cNvSpPr/>
            <p:nvPr/>
          </p:nvSpPr>
          <p:spPr>
            <a:xfrm>
              <a:off x="0" y="0"/>
              <a:ext cx="814724" cy="1267949"/>
            </a:xfrm>
            <a:custGeom>
              <a:avLst/>
              <a:gdLst/>
              <a:ahLst/>
              <a:cxnLst/>
              <a:rect l="l" t="t" r="r" b="b"/>
              <a:pathLst>
                <a:path w="814724" h="1267949">
                  <a:moveTo>
                    <a:pt x="26914" y="0"/>
                  </a:moveTo>
                  <a:lnTo>
                    <a:pt x="787810" y="0"/>
                  </a:lnTo>
                  <a:cubicBezTo>
                    <a:pt x="802675" y="0"/>
                    <a:pt x="814724" y="12050"/>
                    <a:pt x="814724" y="26914"/>
                  </a:cubicBezTo>
                  <a:lnTo>
                    <a:pt x="814724" y="1241035"/>
                  </a:lnTo>
                  <a:cubicBezTo>
                    <a:pt x="814724" y="1255899"/>
                    <a:pt x="802675" y="1267949"/>
                    <a:pt x="787810" y="1267949"/>
                  </a:cubicBezTo>
                  <a:lnTo>
                    <a:pt x="26914" y="1267949"/>
                  </a:lnTo>
                  <a:cubicBezTo>
                    <a:pt x="12050" y="1267949"/>
                    <a:pt x="0" y="1255899"/>
                    <a:pt x="0" y="1241035"/>
                  </a:cubicBezTo>
                  <a:lnTo>
                    <a:pt x="0" y="26914"/>
                  </a:lnTo>
                  <a:cubicBezTo>
                    <a:pt x="0" y="12050"/>
                    <a:pt x="12050" y="0"/>
                    <a:pt x="26914" y="0"/>
                  </a:cubicBezTo>
                  <a:close/>
                </a:path>
              </a:pathLst>
            </a:custGeom>
            <a:blipFill>
              <a:blip r:embed="rId2"/>
              <a:stretch>
                <a:fillRect t="-199" b="-199"/>
              </a:stretch>
            </a:blipFill>
          </p:spPr>
        </p:sp>
      </p:grpSp>
      <p:sp>
        <p:nvSpPr>
          <p:cNvPr id="6" name="TextBox 6"/>
          <p:cNvSpPr txBox="1"/>
          <p:nvPr/>
        </p:nvSpPr>
        <p:spPr>
          <a:xfrm>
            <a:off x="9296400" y="9001760"/>
            <a:ext cx="8324850" cy="618490"/>
          </a:xfrm>
          <a:prstGeom prst="rect">
            <a:avLst/>
          </a:prstGeom>
        </p:spPr>
        <p:txBody>
          <a:bodyPr lIns="0" tIns="0" rIns="0" bIns="0" rtlCol="0" anchor="t">
            <a:spAutoFit/>
          </a:bodyPr>
          <a:lstStyle/>
          <a:p>
            <a:pPr marL="0" lvl="0" indent="0" algn="l">
              <a:lnSpc>
                <a:spcPts val="4940"/>
              </a:lnSpc>
            </a:pPr>
            <a:r>
              <a:rPr lang="en-US" sz="3800" spc="-57">
                <a:solidFill>
                  <a:srgbClr val="333333"/>
                </a:solidFill>
                <a:latin typeface="Helvetica World"/>
                <a:ea typeface="Helvetica World"/>
                <a:cs typeface="Helvetica World"/>
                <a:sym typeface="Helvetica World"/>
              </a:rPr>
              <a:t>Mari pelajari lebih dalam genetika!</a:t>
            </a:r>
          </a:p>
        </p:txBody>
      </p:sp>
      <p:sp>
        <p:nvSpPr>
          <p:cNvPr id="7" name="TextBox 7"/>
          <p:cNvSpPr txBox="1"/>
          <p:nvPr/>
        </p:nvSpPr>
        <p:spPr>
          <a:xfrm>
            <a:off x="9303759" y="942975"/>
            <a:ext cx="8317491" cy="1999134"/>
          </a:xfrm>
          <a:prstGeom prst="rect">
            <a:avLst/>
          </a:prstGeom>
        </p:spPr>
        <p:txBody>
          <a:bodyPr lIns="0" tIns="0" rIns="0" bIns="0" rtlCol="0" anchor="t">
            <a:spAutoFit/>
          </a:bodyPr>
          <a:lstStyle/>
          <a:p>
            <a:pPr marL="0" lvl="0" indent="0" algn="l">
              <a:lnSpc>
                <a:spcPts val="14956"/>
              </a:lnSpc>
            </a:pPr>
            <a:r>
              <a:rPr lang="en-US" sz="14956" spc="-523">
                <a:solidFill>
                  <a:srgbClr val="3C6A43"/>
                </a:solidFill>
                <a:latin typeface="Georgia Pro Condensed"/>
                <a:ea typeface="Georgia Pro Condensed"/>
                <a:cs typeface="Georgia Pro Condensed"/>
                <a:sym typeface="Georgia Pro Condensed"/>
              </a:rPr>
              <a:t>Eksplorasi</a:t>
            </a:r>
          </a:p>
        </p:txBody>
      </p:sp>
      <p:sp>
        <p:nvSpPr>
          <p:cNvPr id="8" name="Freeform 8"/>
          <p:cNvSpPr/>
          <p:nvPr/>
        </p:nvSpPr>
        <p:spPr>
          <a:xfrm rot="-3117037">
            <a:off x="5418783" y="7952721"/>
            <a:ext cx="2112604" cy="1859092"/>
          </a:xfrm>
          <a:custGeom>
            <a:avLst/>
            <a:gdLst/>
            <a:ahLst/>
            <a:cxnLst/>
            <a:rect l="l" t="t" r="r" b="b"/>
            <a:pathLst>
              <a:path w="2112604" h="1859092">
                <a:moveTo>
                  <a:pt x="0" y="0"/>
                </a:moveTo>
                <a:lnTo>
                  <a:pt x="2112604" y="0"/>
                </a:lnTo>
                <a:lnTo>
                  <a:pt x="2112604" y="1859092"/>
                </a:lnTo>
                <a:lnTo>
                  <a:pt x="0" y="18590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Scale>
                                      <p:cBhvr>
                                        <p:cTn id="1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7"/>
                                        </p:tgtEl>
                                        <p:attrNameLst>
                                          <p:attrName>ppt_x</p:attrName>
                                          <p:attrName>ppt_y</p:attrName>
                                        </p:attrNameLst>
                                      </p:cBhvr>
                                    </p:animMotion>
                                    <p:animEffect transition="in" filter="fade">
                                      <p:cBhvr>
                                        <p:cTn id="14" dur="1000"/>
                                        <p:tgtEl>
                                          <p:spTgt spid="7"/>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Scale>
                                      <p:cBhvr>
                                        <p:cTn id="1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6"/>
                                        </p:tgtEl>
                                        <p:attrNameLst>
                                          <p:attrName>ppt_x</p:attrName>
                                          <p:attrName>ppt_y</p:attrName>
                                        </p:attrNameLst>
                                      </p:cBhvr>
                                    </p:animMotion>
                                    <p:animEffect transition="in" filter="fade">
                                      <p:cBhvr>
                                        <p:cTn id="19" dur="1000"/>
                                        <p:tgtEl>
                                          <p:spTgt spid="6"/>
                                        </p:tgtEl>
                                      </p:cBhvr>
                                    </p:animEffect>
                                  </p:childTnLst>
                                </p:cTn>
                              </p:par>
                              <p:par>
                                <p:cTn id="20" presetID="2" presetClass="entr" presetSubtype="4"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B9AEDC"/>
        </a:solidFill>
        <a:effectLst/>
      </p:bgPr>
    </p:bg>
    <p:spTree>
      <p:nvGrpSpPr>
        <p:cNvPr id="1" name=""/>
        <p:cNvGrpSpPr/>
        <p:nvPr/>
      </p:nvGrpSpPr>
      <p:grpSpPr>
        <a:xfrm>
          <a:off x="0" y="0"/>
          <a:ext cx="0" cy="0"/>
          <a:chOff x="0" y="0"/>
          <a:chExt cx="0" cy="0"/>
        </a:xfrm>
      </p:grpSpPr>
      <p:grpSp>
        <p:nvGrpSpPr>
          <p:cNvPr id="2" name="Group 2"/>
          <p:cNvGrpSpPr/>
          <p:nvPr/>
        </p:nvGrpSpPr>
        <p:grpSpPr>
          <a:xfrm>
            <a:off x="9296400" y="0"/>
            <a:ext cx="8991600" cy="3352800"/>
            <a:chOff x="0" y="0"/>
            <a:chExt cx="2368158" cy="883042"/>
          </a:xfrm>
        </p:grpSpPr>
        <p:sp>
          <p:nvSpPr>
            <p:cNvPr id="3" name="Freeform 3"/>
            <p:cNvSpPr/>
            <p:nvPr/>
          </p:nvSpPr>
          <p:spPr>
            <a:xfrm>
              <a:off x="0" y="0"/>
              <a:ext cx="2368158" cy="883042"/>
            </a:xfrm>
            <a:custGeom>
              <a:avLst/>
              <a:gdLst/>
              <a:ahLst/>
              <a:cxnLst/>
              <a:rect l="l" t="t" r="r" b="b"/>
              <a:pathLst>
                <a:path w="2368158" h="883042">
                  <a:moveTo>
                    <a:pt x="0" y="0"/>
                  </a:moveTo>
                  <a:lnTo>
                    <a:pt x="2368158" y="0"/>
                  </a:lnTo>
                  <a:lnTo>
                    <a:pt x="2368158" y="883042"/>
                  </a:lnTo>
                  <a:lnTo>
                    <a:pt x="0" y="883042"/>
                  </a:lnTo>
                  <a:close/>
                </a:path>
              </a:pathLst>
            </a:custGeom>
            <a:solidFill>
              <a:srgbClr val="B9AEDC"/>
            </a:solidFill>
          </p:spPr>
        </p:sp>
        <p:sp>
          <p:nvSpPr>
            <p:cNvPr id="4" name="TextBox 4"/>
            <p:cNvSpPr txBox="1"/>
            <p:nvPr/>
          </p:nvSpPr>
          <p:spPr>
            <a:xfrm>
              <a:off x="0" y="-57150"/>
              <a:ext cx="2368158" cy="940192"/>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8991600" y="0"/>
            <a:ext cx="9296400" cy="10287000"/>
            <a:chOff x="0" y="0"/>
            <a:chExt cx="1220873" cy="1350966"/>
          </a:xfrm>
        </p:grpSpPr>
        <p:sp>
          <p:nvSpPr>
            <p:cNvPr id="6" name="Freeform 6"/>
            <p:cNvSpPr/>
            <p:nvPr/>
          </p:nvSpPr>
          <p:spPr>
            <a:xfrm>
              <a:off x="0" y="0"/>
              <a:ext cx="1220873" cy="1350966"/>
            </a:xfrm>
            <a:custGeom>
              <a:avLst/>
              <a:gdLst/>
              <a:ahLst/>
              <a:cxnLst/>
              <a:rect l="l" t="t" r="r" b="b"/>
              <a:pathLst>
                <a:path w="1220873" h="1350966">
                  <a:moveTo>
                    <a:pt x="0" y="0"/>
                  </a:moveTo>
                  <a:lnTo>
                    <a:pt x="1220873" y="0"/>
                  </a:lnTo>
                  <a:lnTo>
                    <a:pt x="1220873" y="1350966"/>
                  </a:lnTo>
                  <a:lnTo>
                    <a:pt x="0" y="1350966"/>
                  </a:lnTo>
                  <a:close/>
                </a:path>
              </a:pathLst>
            </a:custGeom>
            <a:blipFill>
              <a:blip r:embed="rId2"/>
              <a:stretch>
                <a:fillRect t="-66" b="-66"/>
              </a:stretch>
            </a:blipFill>
          </p:spPr>
        </p:sp>
      </p:grpSp>
      <p:sp>
        <p:nvSpPr>
          <p:cNvPr id="7" name="TextBox 7"/>
          <p:cNvSpPr txBox="1"/>
          <p:nvPr/>
        </p:nvSpPr>
        <p:spPr>
          <a:xfrm>
            <a:off x="666750" y="809625"/>
            <a:ext cx="6886575" cy="2079626"/>
          </a:xfrm>
          <a:prstGeom prst="rect">
            <a:avLst/>
          </a:prstGeom>
        </p:spPr>
        <p:txBody>
          <a:bodyPr lIns="0" tIns="0" rIns="0" bIns="0" rtlCol="0" anchor="t">
            <a:spAutoFit/>
          </a:bodyPr>
          <a:lstStyle/>
          <a:p>
            <a:pPr marL="0" lvl="0" indent="0" algn="ctr">
              <a:lnSpc>
                <a:spcPts val="8000"/>
              </a:lnSpc>
              <a:spcBef>
                <a:spcPct val="0"/>
              </a:spcBef>
            </a:pPr>
            <a:r>
              <a:rPr lang="en-US" sz="8000" u="none" strike="noStrike" dirty="0">
                <a:solidFill>
                  <a:srgbClr val="3C6A43"/>
                </a:solidFill>
                <a:latin typeface="Georgia Pro Condensed"/>
                <a:ea typeface="Georgia Pro Condensed"/>
                <a:cs typeface="Georgia Pro Condensed"/>
                <a:sym typeface="Georgia Pro Condensed"/>
              </a:rPr>
              <a:t>Kesimpulan:  </a:t>
            </a:r>
            <a:r>
              <a:rPr lang="en-US" sz="8000" u="none" strike="noStrike" dirty="0" err="1">
                <a:solidFill>
                  <a:srgbClr val="3C6A43"/>
                </a:solidFill>
                <a:latin typeface="Georgia Pro Condensed"/>
                <a:ea typeface="Georgia Pro Condensed"/>
                <a:cs typeface="Georgia Pro Condensed"/>
                <a:sym typeface="Georgia Pro Condensed"/>
              </a:rPr>
              <a:t>Materi</a:t>
            </a:r>
            <a:r>
              <a:rPr lang="en-US" sz="8000" u="none" strike="noStrike" dirty="0">
                <a:solidFill>
                  <a:srgbClr val="3C6A43"/>
                </a:solidFill>
                <a:latin typeface="Georgia Pro Condensed"/>
                <a:ea typeface="Georgia Pro Condensed"/>
                <a:cs typeface="Georgia Pro Condensed"/>
                <a:sym typeface="Georgia Pro Condensed"/>
              </a:rPr>
              <a:t> </a:t>
            </a:r>
            <a:r>
              <a:rPr lang="en-US" sz="8000" u="none" strike="noStrike" dirty="0" err="1">
                <a:solidFill>
                  <a:srgbClr val="3C6A43"/>
                </a:solidFill>
                <a:latin typeface="Georgia Pro Condensed"/>
                <a:ea typeface="Georgia Pro Condensed"/>
                <a:cs typeface="Georgia Pro Condensed"/>
                <a:sym typeface="Georgia Pro Condensed"/>
              </a:rPr>
              <a:t>Genetika</a:t>
            </a:r>
            <a:endParaRPr lang="en-US" sz="8000" u="none" strike="noStrike" dirty="0">
              <a:solidFill>
                <a:srgbClr val="3C6A43"/>
              </a:solidFill>
              <a:latin typeface="Georgia Pro Condensed"/>
              <a:ea typeface="Georgia Pro Condensed"/>
              <a:cs typeface="Georgia Pro Condensed"/>
              <a:sym typeface="Georgia Pro Condensed"/>
            </a:endParaRPr>
          </a:p>
        </p:txBody>
      </p:sp>
      <p:sp>
        <p:nvSpPr>
          <p:cNvPr id="8" name="TextBox 8"/>
          <p:cNvSpPr txBox="1"/>
          <p:nvPr/>
        </p:nvSpPr>
        <p:spPr>
          <a:xfrm>
            <a:off x="666750" y="7019925"/>
            <a:ext cx="6886575" cy="2600325"/>
          </a:xfrm>
          <a:prstGeom prst="rect">
            <a:avLst/>
          </a:prstGeom>
        </p:spPr>
        <p:txBody>
          <a:bodyPr lIns="0" tIns="0" rIns="0" bIns="0" rtlCol="0" anchor="t">
            <a:spAutoFit/>
          </a:bodyPr>
          <a:lstStyle/>
          <a:p>
            <a:pPr marL="0" lvl="0" indent="0" algn="just">
              <a:lnSpc>
                <a:spcPts val="4199"/>
              </a:lnSpc>
            </a:pPr>
            <a:r>
              <a:rPr lang="en-US" sz="2999" u="none" strike="noStrike" spc="-44" dirty="0" err="1">
                <a:solidFill>
                  <a:srgbClr val="333333"/>
                </a:solidFill>
                <a:latin typeface="Helvetica World"/>
                <a:ea typeface="Helvetica World"/>
                <a:cs typeface="Helvetica World"/>
                <a:sym typeface="Helvetica World"/>
              </a:rPr>
              <a:t>kita</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telah</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membahas</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konsep</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dasar</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genetika</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termasuk</a:t>
            </a:r>
            <a:r>
              <a:rPr lang="en-US" sz="2999" u="none" strike="noStrike" spc="-44" dirty="0">
                <a:solidFill>
                  <a:srgbClr val="333333"/>
                </a:solidFill>
                <a:latin typeface="Helvetica World"/>
                <a:ea typeface="Helvetica World"/>
                <a:cs typeface="Helvetica World"/>
                <a:sym typeface="Helvetica World"/>
              </a:rPr>
              <a:t> gen, </a:t>
            </a:r>
            <a:r>
              <a:rPr lang="en-US" sz="2999" u="none" strike="noStrike" spc="-44" dirty="0" err="1">
                <a:solidFill>
                  <a:srgbClr val="333333"/>
                </a:solidFill>
                <a:latin typeface="Helvetica World"/>
                <a:ea typeface="Helvetica World"/>
                <a:cs typeface="Helvetica World"/>
                <a:sym typeface="Helvetica World"/>
              </a:rPr>
              <a:t>kromosom</a:t>
            </a:r>
            <a:r>
              <a:rPr lang="en-US" sz="2999" u="none" strike="noStrike" spc="-44" dirty="0">
                <a:solidFill>
                  <a:srgbClr val="333333"/>
                </a:solidFill>
                <a:latin typeface="Helvetica World"/>
                <a:ea typeface="Helvetica World"/>
                <a:cs typeface="Helvetica World"/>
                <a:sym typeface="Helvetica World"/>
              </a:rPr>
              <a:t>, dan DNA. </a:t>
            </a:r>
            <a:r>
              <a:rPr lang="en-US" sz="2999" u="none" strike="noStrike" spc="-44" dirty="0" err="1">
                <a:solidFill>
                  <a:srgbClr val="333333"/>
                </a:solidFill>
                <a:latin typeface="Helvetica World"/>
                <a:ea typeface="Helvetica World"/>
                <a:cs typeface="Helvetica World"/>
                <a:sym typeface="Helvetica World"/>
              </a:rPr>
              <a:t>Pentingnya</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memahami</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materi</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ini</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dapat</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meningkatkan</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kesadaran</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akan</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pewarisan</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sifat</a:t>
            </a:r>
            <a:r>
              <a:rPr lang="en-US" sz="2999" u="none" strike="noStrike" spc="-44" dirty="0">
                <a:solidFill>
                  <a:srgbClr val="333333"/>
                </a:solidFill>
                <a:latin typeface="Helvetica World"/>
                <a:ea typeface="Helvetica World"/>
                <a:cs typeface="Helvetica World"/>
                <a:sym typeface="Helvetica World"/>
              </a:rPr>
              <a:t> dan </a:t>
            </a:r>
            <a:r>
              <a:rPr lang="en-US" sz="2999" u="none" strike="noStrike" spc="-44" dirty="0" err="1">
                <a:solidFill>
                  <a:srgbClr val="333333"/>
                </a:solidFill>
                <a:latin typeface="Helvetica World"/>
                <a:ea typeface="Helvetica World"/>
                <a:cs typeface="Helvetica World"/>
                <a:sym typeface="Helvetica World"/>
              </a:rPr>
              <a:t>kesehatan</a:t>
            </a:r>
            <a:r>
              <a:rPr lang="en-US" sz="2999" u="none" strike="noStrike" spc="-44" dirty="0">
                <a:solidFill>
                  <a:srgbClr val="333333"/>
                </a:solidFill>
                <a:latin typeface="Helvetica World"/>
                <a:ea typeface="Helvetica World"/>
                <a:cs typeface="Helvetica World"/>
                <a:sym typeface="Helvetica World"/>
              </a:rPr>
              <a:t> </a:t>
            </a:r>
            <a:r>
              <a:rPr lang="en-US" sz="2999" u="none" strike="noStrike" spc="-44" dirty="0" err="1">
                <a:solidFill>
                  <a:srgbClr val="333333"/>
                </a:solidFill>
                <a:latin typeface="Helvetica World"/>
                <a:ea typeface="Helvetica World"/>
                <a:cs typeface="Helvetica World"/>
                <a:sym typeface="Helvetica World"/>
              </a:rPr>
              <a:t>individu</a:t>
            </a:r>
            <a:r>
              <a:rPr lang="en-US" sz="2999" u="none" strike="noStrike" spc="-44" dirty="0">
                <a:solidFill>
                  <a:srgbClr val="333333"/>
                </a:solidFill>
                <a:latin typeface="Helvetica World"/>
                <a:ea typeface="Helvetica World"/>
                <a:cs typeface="Helvetica World"/>
                <a:sym typeface="Helvetica World"/>
              </a:rPr>
              <a:t>.</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2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7"/>
                                        </p:tgtEl>
                                        <p:attrNameLst>
                                          <p:attrName>ppt_y</p:attrName>
                                        </p:attrNameLst>
                                      </p:cBhvr>
                                      <p:tavLst>
                                        <p:tav tm="0">
                                          <p:val>
                                            <p:strVal val="#ppt_y"/>
                                          </p:val>
                                        </p:tav>
                                        <p:tav tm="100000">
                                          <p:val>
                                            <p:strVal val="#ppt_y"/>
                                          </p:val>
                                        </p:tav>
                                      </p:tavLst>
                                    </p:anim>
                                    <p:anim calcmode="lin" valueType="num">
                                      <p:cBhvr>
                                        <p:cTn id="9" dur="2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7"/>
                                        </p:tgtEl>
                                      </p:cBhvr>
                                    </p:animEffect>
                                  </p:childTnLst>
                                </p:cTn>
                              </p:par>
                              <p:par>
                                <p:cTn id="12" presetID="41" presetClass="entr" presetSubtype="0" fill="hold" grpId="0" nodeType="withEffect">
                                  <p:stCondLst>
                                    <p:cond delay="0"/>
                                  </p:stCondLst>
                                  <p:iterate type="lt">
                                    <p:tmPct val="10000"/>
                                  </p:iterate>
                                  <p:childTnLst>
                                    <p:set>
                                      <p:cBhvr>
                                        <p:cTn id="13" dur="1" fill="hold">
                                          <p:stCondLst>
                                            <p:cond delay="0"/>
                                          </p:stCondLst>
                                        </p:cTn>
                                        <p:tgtEl>
                                          <p:spTgt spid="8"/>
                                        </p:tgtEl>
                                        <p:attrNameLst>
                                          <p:attrName>style.visibility</p:attrName>
                                        </p:attrNameLst>
                                      </p:cBhvr>
                                      <p:to>
                                        <p:strVal val="visible"/>
                                      </p:to>
                                    </p:set>
                                    <p:anim calcmode="lin" valueType="num">
                                      <p:cBhvr>
                                        <p:cTn id="14" dur="2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5" dur="250" fill="hold"/>
                                        <p:tgtEl>
                                          <p:spTgt spid="8"/>
                                        </p:tgtEl>
                                        <p:attrNameLst>
                                          <p:attrName>ppt_y</p:attrName>
                                        </p:attrNameLst>
                                      </p:cBhvr>
                                      <p:tavLst>
                                        <p:tav tm="0">
                                          <p:val>
                                            <p:strVal val="#ppt_y"/>
                                          </p:val>
                                        </p:tav>
                                        <p:tav tm="100000">
                                          <p:val>
                                            <p:strVal val="#ppt_y"/>
                                          </p:val>
                                        </p:tav>
                                      </p:tavLst>
                                    </p:anim>
                                    <p:anim calcmode="lin" valueType="num">
                                      <p:cBhvr>
                                        <p:cTn id="16" dur="2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7" dur="2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8" dur="250" tmFilter="0,0; .5, 1; 1, 1"/>
                                        <p:tgtEl>
                                          <p:spTgt spid="8"/>
                                        </p:tgtEl>
                                      </p:cBhvr>
                                    </p:animEffect>
                                  </p:childTnLst>
                                </p:cTn>
                              </p:par>
                              <p:par>
                                <p:cTn id="19" presetID="42"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anim calcmode="lin" valueType="num">
                                      <p:cBhvr>
                                        <p:cTn id="22" dur="500" fill="hold"/>
                                        <p:tgtEl>
                                          <p:spTgt spid="5"/>
                                        </p:tgtEl>
                                        <p:attrNameLst>
                                          <p:attrName>ppt_x</p:attrName>
                                        </p:attrNameLst>
                                      </p:cBhvr>
                                      <p:tavLst>
                                        <p:tav tm="0">
                                          <p:val>
                                            <p:strVal val="#ppt_x"/>
                                          </p:val>
                                        </p:tav>
                                        <p:tav tm="100000">
                                          <p:val>
                                            <p:strVal val="#ppt_x"/>
                                          </p:val>
                                        </p:tav>
                                      </p:tavLst>
                                    </p:anim>
                                    <p:anim calcmode="lin" valueType="num">
                                      <p:cBhvr>
                                        <p:cTn id="23"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BECBB0"/>
        </a:solidFill>
        <a:effectLst/>
      </p:bgPr>
    </p:bg>
    <p:spTree>
      <p:nvGrpSpPr>
        <p:cNvPr id="1" name=""/>
        <p:cNvGrpSpPr/>
        <p:nvPr/>
      </p:nvGrpSpPr>
      <p:grpSpPr>
        <a:xfrm>
          <a:off x="0" y="0"/>
          <a:ext cx="0" cy="0"/>
          <a:chOff x="0" y="0"/>
          <a:chExt cx="0" cy="0"/>
        </a:xfrm>
      </p:grpSpPr>
      <p:sp>
        <p:nvSpPr>
          <p:cNvPr id="2" name="Freeform 2"/>
          <p:cNvSpPr/>
          <p:nvPr/>
        </p:nvSpPr>
        <p:spPr>
          <a:xfrm>
            <a:off x="13673004" y="7064771"/>
            <a:ext cx="5920916" cy="6709253"/>
          </a:xfrm>
          <a:custGeom>
            <a:avLst/>
            <a:gdLst/>
            <a:ahLst/>
            <a:cxnLst/>
            <a:rect l="l" t="t" r="r" b="b"/>
            <a:pathLst>
              <a:path w="5920916" h="6709253">
                <a:moveTo>
                  <a:pt x="0" y="0"/>
                </a:moveTo>
                <a:lnTo>
                  <a:pt x="5920916" y="0"/>
                </a:lnTo>
                <a:lnTo>
                  <a:pt x="5920916" y="6709253"/>
                </a:lnTo>
                <a:lnTo>
                  <a:pt x="0" y="6709253"/>
                </a:lnTo>
                <a:lnTo>
                  <a:pt x="0" y="0"/>
                </a:lnTo>
                <a:close/>
              </a:path>
            </a:pathLst>
          </a:custGeom>
          <a:blipFill>
            <a:blip r:embed="rId2"/>
            <a:stretch>
              <a:fillRect/>
            </a:stretch>
          </a:blipFill>
        </p:spPr>
      </p:sp>
      <p:sp>
        <p:nvSpPr>
          <p:cNvPr id="3" name="Freeform 3"/>
          <p:cNvSpPr/>
          <p:nvPr/>
        </p:nvSpPr>
        <p:spPr>
          <a:xfrm>
            <a:off x="15174122" y="-972177"/>
            <a:ext cx="11369768" cy="8392956"/>
          </a:xfrm>
          <a:custGeom>
            <a:avLst/>
            <a:gdLst/>
            <a:ahLst/>
            <a:cxnLst/>
            <a:rect l="l" t="t" r="r" b="b"/>
            <a:pathLst>
              <a:path w="11369768" h="8392956">
                <a:moveTo>
                  <a:pt x="0" y="0"/>
                </a:moveTo>
                <a:lnTo>
                  <a:pt x="11369768" y="0"/>
                </a:lnTo>
                <a:lnTo>
                  <a:pt x="11369768" y="8392956"/>
                </a:lnTo>
                <a:lnTo>
                  <a:pt x="0" y="83929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rot="-1905400">
            <a:off x="11764692" y="7562850"/>
            <a:ext cx="1692027" cy="4114800"/>
          </a:xfrm>
          <a:custGeom>
            <a:avLst/>
            <a:gdLst/>
            <a:ahLst/>
            <a:cxnLst/>
            <a:rect l="l" t="t" r="r" b="b"/>
            <a:pathLst>
              <a:path w="1692027" h="4114800">
                <a:moveTo>
                  <a:pt x="0" y="0"/>
                </a:moveTo>
                <a:lnTo>
                  <a:pt x="1692026" y="0"/>
                </a:lnTo>
                <a:lnTo>
                  <a:pt x="169202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8399464" y="-2331594"/>
            <a:ext cx="11369768" cy="8392956"/>
          </a:xfrm>
          <a:custGeom>
            <a:avLst/>
            <a:gdLst/>
            <a:ahLst/>
            <a:cxnLst/>
            <a:rect l="l" t="t" r="r" b="b"/>
            <a:pathLst>
              <a:path w="11369768" h="8392956">
                <a:moveTo>
                  <a:pt x="0" y="0"/>
                </a:moveTo>
                <a:lnTo>
                  <a:pt x="11369768" y="0"/>
                </a:lnTo>
                <a:lnTo>
                  <a:pt x="11369768" y="8392957"/>
                </a:lnTo>
                <a:lnTo>
                  <a:pt x="0" y="839295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rot="3673522">
            <a:off x="-179263" y="3781976"/>
            <a:ext cx="1692027" cy="4114800"/>
          </a:xfrm>
          <a:custGeom>
            <a:avLst/>
            <a:gdLst/>
            <a:ahLst/>
            <a:cxnLst/>
            <a:rect l="l" t="t" r="r" b="b"/>
            <a:pathLst>
              <a:path w="1692027" h="4114800">
                <a:moveTo>
                  <a:pt x="0" y="0"/>
                </a:moveTo>
                <a:lnTo>
                  <a:pt x="1692026" y="0"/>
                </a:lnTo>
                <a:lnTo>
                  <a:pt x="169202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rot="-1389596">
            <a:off x="3602180" y="-736912"/>
            <a:ext cx="735605" cy="2142406"/>
          </a:xfrm>
          <a:custGeom>
            <a:avLst/>
            <a:gdLst/>
            <a:ahLst/>
            <a:cxnLst/>
            <a:rect l="l" t="t" r="r" b="b"/>
            <a:pathLst>
              <a:path w="735605" h="2142406">
                <a:moveTo>
                  <a:pt x="0" y="0"/>
                </a:moveTo>
                <a:lnTo>
                  <a:pt x="735604" y="0"/>
                </a:lnTo>
                <a:lnTo>
                  <a:pt x="735604" y="2142406"/>
                </a:lnTo>
                <a:lnTo>
                  <a:pt x="0" y="214240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rot="-1389596" flipH="1">
            <a:off x="4127565" y="-1405494"/>
            <a:ext cx="735605" cy="2142406"/>
          </a:xfrm>
          <a:custGeom>
            <a:avLst/>
            <a:gdLst/>
            <a:ahLst/>
            <a:cxnLst/>
            <a:rect l="l" t="t" r="r" b="b"/>
            <a:pathLst>
              <a:path w="735605" h="2142406">
                <a:moveTo>
                  <a:pt x="735604" y="0"/>
                </a:moveTo>
                <a:lnTo>
                  <a:pt x="0" y="0"/>
                </a:lnTo>
                <a:lnTo>
                  <a:pt x="0" y="2142406"/>
                </a:lnTo>
                <a:lnTo>
                  <a:pt x="735604" y="2142406"/>
                </a:lnTo>
                <a:lnTo>
                  <a:pt x="735604" y="0"/>
                </a:lnTo>
                <a:close/>
              </a:path>
            </a:pathLst>
          </a:custGeom>
          <a:blipFill>
            <a:blip r:embed="rId7">
              <a:alphaModFix amt="70000"/>
              <a:extLst>
                <a:ext uri="{96DAC541-7B7A-43D3-8B79-37D633B846F1}">
                  <asvg:svgBlip xmlns:asvg="http://schemas.microsoft.com/office/drawing/2016/SVG/main" r:embed="rId8"/>
                </a:ext>
              </a:extLst>
            </a:blip>
            <a:stretch>
              <a:fillRect/>
            </a:stretch>
          </a:blipFill>
        </p:spPr>
      </p:sp>
      <p:sp>
        <p:nvSpPr>
          <p:cNvPr id="9" name="Freeform 9"/>
          <p:cNvSpPr/>
          <p:nvPr/>
        </p:nvSpPr>
        <p:spPr>
          <a:xfrm rot="741332">
            <a:off x="4649986" y="-776239"/>
            <a:ext cx="8988027" cy="1552477"/>
          </a:xfrm>
          <a:custGeom>
            <a:avLst/>
            <a:gdLst/>
            <a:ahLst/>
            <a:cxnLst/>
            <a:rect l="l" t="t" r="r" b="b"/>
            <a:pathLst>
              <a:path w="8988027" h="1552477">
                <a:moveTo>
                  <a:pt x="0" y="0"/>
                </a:moveTo>
                <a:lnTo>
                  <a:pt x="8988028" y="0"/>
                </a:lnTo>
                <a:lnTo>
                  <a:pt x="8988028" y="1552478"/>
                </a:lnTo>
                <a:lnTo>
                  <a:pt x="0" y="1552478"/>
                </a:lnTo>
                <a:lnTo>
                  <a:pt x="0" y="0"/>
                </a:lnTo>
                <a:close/>
              </a:path>
            </a:pathLst>
          </a:custGeom>
          <a:blipFill>
            <a:blip r:embed="rId9">
              <a:alphaModFix amt="80000"/>
              <a:extLst>
                <a:ext uri="{96DAC541-7B7A-43D3-8B79-37D633B846F1}">
                  <asvg:svgBlip xmlns:asvg="http://schemas.microsoft.com/office/drawing/2016/SVG/main" r:embed="rId10"/>
                </a:ext>
              </a:extLst>
            </a:blip>
            <a:stretch>
              <a:fillRect/>
            </a:stretch>
          </a:blipFill>
        </p:spPr>
      </p:sp>
      <p:sp>
        <p:nvSpPr>
          <p:cNvPr id="10" name="Freeform 10"/>
          <p:cNvSpPr/>
          <p:nvPr/>
        </p:nvSpPr>
        <p:spPr>
          <a:xfrm rot="401644">
            <a:off x="689611" y="7730174"/>
            <a:ext cx="5647295" cy="5794799"/>
          </a:xfrm>
          <a:custGeom>
            <a:avLst/>
            <a:gdLst/>
            <a:ahLst/>
            <a:cxnLst/>
            <a:rect l="l" t="t" r="r" b="b"/>
            <a:pathLst>
              <a:path w="5647295" h="5794799">
                <a:moveTo>
                  <a:pt x="0" y="0"/>
                </a:moveTo>
                <a:lnTo>
                  <a:pt x="5647296" y="0"/>
                </a:lnTo>
                <a:lnTo>
                  <a:pt x="5647296" y="5794799"/>
                </a:lnTo>
                <a:lnTo>
                  <a:pt x="0" y="579479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1" name="TextBox 11"/>
          <p:cNvSpPr txBox="1"/>
          <p:nvPr/>
        </p:nvSpPr>
        <p:spPr>
          <a:xfrm>
            <a:off x="5730638" y="3053757"/>
            <a:ext cx="6826724" cy="1418265"/>
          </a:xfrm>
          <a:prstGeom prst="rect">
            <a:avLst/>
          </a:prstGeom>
        </p:spPr>
        <p:txBody>
          <a:bodyPr lIns="0" tIns="0" rIns="0" bIns="0" rtlCol="0" anchor="t">
            <a:spAutoFit/>
          </a:bodyPr>
          <a:lstStyle/>
          <a:p>
            <a:pPr marL="0" lvl="0" indent="0" algn="ctr">
              <a:lnSpc>
                <a:spcPts val="11073"/>
              </a:lnSpc>
              <a:spcBef>
                <a:spcPct val="0"/>
              </a:spcBef>
            </a:pPr>
            <a:r>
              <a:rPr lang="en-US" sz="7909" b="1">
                <a:solidFill>
                  <a:srgbClr val="064949"/>
                </a:solidFill>
                <a:latin typeface="Poppins Bold"/>
                <a:ea typeface="Poppins Bold"/>
                <a:cs typeface="Poppins Bold"/>
                <a:sym typeface="Poppins Bold"/>
              </a:rPr>
              <a:t>WAKTUNYA</a:t>
            </a:r>
          </a:p>
        </p:txBody>
      </p:sp>
      <p:sp>
        <p:nvSpPr>
          <p:cNvPr id="12" name="TextBox 12"/>
          <p:cNvSpPr txBox="1"/>
          <p:nvPr/>
        </p:nvSpPr>
        <p:spPr>
          <a:xfrm>
            <a:off x="5345284" y="3245319"/>
            <a:ext cx="7597432" cy="3774584"/>
          </a:xfrm>
          <a:prstGeom prst="rect">
            <a:avLst/>
          </a:prstGeom>
        </p:spPr>
        <p:txBody>
          <a:bodyPr lIns="0" tIns="0" rIns="0" bIns="0" rtlCol="0" anchor="t">
            <a:spAutoFit/>
          </a:bodyPr>
          <a:lstStyle/>
          <a:p>
            <a:pPr marL="0" lvl="0" indent="0" algn="ctr">
              <a:lnSpc>
                <a:spcPts val="29252"/>
              </a:lnSpc>
              <a:spcBef>
                <a:spcPct val="0"/>
              </a:spcBef>
            </a:pPr>
            <a:r>
              <a:rPr lang="en-US" sz="20894" b="1" dirty="0">
                <a:solidFill>
                  <a:srgbClr val="064949"/>
                </a:solidFill>
                <a:latin typeface="Poppins Bold"/>
                <a:ea typeface="Poppins Bold"/>
                <a:cs typeface="Poppins Bold"/>
                <a:sym typeface="Poppins Bold"/>
              </a:rPr>
              <a:t>KUIS</a:t>
            </a:r>
          </a:p>
        </p:txBody>
      </p:sp>
    </p:spTree>
  </p:cSld>
  <p:clrMapOvr>
    <a:masterClrMapping/>
  </p:clrMapOvr>
  <mc:AlternateContent xmlns:mc="http://schemas.openxmlformats.org/markup-compatibility/2006">
    <mc:Choice xmlns:p14="http://schemas.microsoft.com/office/powerpoint/2010/main" Requires="p14">
      <p:transition spd="slow">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par>
                                <p:cTn id="8" presetID="18" presetClass="entr" presetSubtype="12"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strips(downLeft)">
                                      <p:cBhvr>
                                        <p:cTn id="10" dur="500"/>
                                        <p:tgtEl>
                                          <p:spTgt spid="3"/>
                                        </p:tgtEl>
                                      </p:cBhvr>
                                    </p:animEffect>
                                  </p:childTnLst>
                                </p:cTn>
                              </p:par>
                              <p:par>
                                <p:cTn id="11" presetID="18" presetClass="entr" presetSubtype="12"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strips(downLeft)">
                                      <p:cBhvr>
                                        <p:cTn id="13" dur="500"/>
                                        <p:tgtEl>
                                          <p:spTgt spid="4"/>
                                        </p:tgtEl>
                                      </p:cBhvr>
                                    </p:animEffect>
                                  </p:childTnLst>
                                </p:cTn>
                              </p:par>
                              <p:par>
                                <p:cTn id="14" presetID="18" presetClass="entr" presetSubtype="12"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trips(downLeft)">
                                      <p:cBhvr>
                                        <p:cTn id="16" dur="500"/>
                                        <p:tgtEl>
                                          <p:spTgt spid="5"/>
                                        </p:tgtEl>
                                      </p:cBhvr>
                                    </p:animEffect>
                                  </p:childTnLst>
                                </p:cTn>
                              </p:par>
                              <p:par>
                                <p:cTn id="17" presetID="18" presetClass="entr" presetSubtype="12"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strips(downLeft)">
                                      <p:cBhvr>
                                        <p:cTn id="19" dur="500"/>
                                        <p:tgtEl>
                                          <p:spTgt spid="6"/>
                                        </p:tgtEl>
                                      </p:cBhvr>
                                    </p:animEffect>
                                  </p:childTnLst>
                                </p:cTn>
                              </p:par>
                              <p:par>
                                <p:cTn id="20" presetID="18" presetClass="entr" presetSubtype="12"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trips(downLeft)">
                                      <p:cBhvr>
                                        <p:cTn id="22" dur="500"/>
                                        <p:tgtEl>
                                          <p:spTgt spid="7"/>
                                        </p:tgtEl>
                                      </p:cBhvr>
                                    </p:animEffect>
                                  </p:childTnLst>
                                </p:cTn>
                              </p:par>
                              <p:par>
                                <p:cTn id="23" presetID="18" presetClass="entr" presetSubtype="12"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strips(downLeft)">
                                      <p:cBhvr>
                                        <p:cTn id="25" dur="500"/>
                                        <p:tgtEl>
                                          <p:spTgt spid="8"/>
                                        </p:tgtEl>
                                      </p:cBhvr>
                                    </p:animEffect>
                                  </p:childTnLst>
                                </p:cTn>
                              </p:par>
                              <p:par>
                                <p:cTn id="26" presetID="18" presetClass="entr" presetSubtype="12"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strips(downLeft)">
                                      <p:cBhvr>
                                        <p:cTn id="28" dur="500"/>
                                        <p:tgtEl>
                                          <p:spTgt spid="9"/>
                                        </p:tgtEl>
                                      </p:cBhvr>
                                    </p:animEffect>
                                  </p:childTnLst>
                                </p:cTn>
                              </p:par>
                              <p:par>
                                <p:cTn id="29" presetID="18" presetClass="entr" presetSubtype="12"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strips(downLeft)">
                                      <p:cBhvr>
                                        <p:cTn id="31" dur="500"/>
                                        <p:tgtEl>
                                          <p:spTgt spid="10"/>
                                        </p:tgtEl>
                                      </p:cBhvr>
                                    </p:animEffect>
                                  </p:childTnLst>
                                </p:cTn>
                              </p:par>
                              <p:par>
                                <p:cTn id="32" presetID="18" presetClass="entr" presetSubtype="12"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strips(downLeft)">
                                      <p:cBhvr>
                                        <p:cTn id="34" dur="500"/>
                                        <p:tgtEl>
                                          <p:spTgt spid="11"/>
                                        </p:tgtEl>
                                      </p:cBhvr>
                                    </p:animEffect>
                                  </p:childTnLst>
                                </p:cTn>
                              </p:par>
                              <p:par>
                                <p:cTn id="35" presetID="18" presetClass="entr" presetSubtype="12"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strips(downLeft)">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TotalTime>
  <Words>449</Words>
  <Application>Microsoft Office PowerPoint</Application>
  <PresentationFormat>Custom</PresentationFormat>
  <Paragraphs>41</Paragraphs>
  <Slides>17</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17</vt:i4>
      </vt:variant>
    </vt:vector>
  </HeadingPairs>
  <TitlesOfParts>
    <vt:vector size="30" baseType="lpstr">
      <vt:lpstr>Calibri</vt:lpstr>
      <vt:lpstr>Arial</vt:lpstr>
      <vt:lpstr>Helvetica World</vt:lpstr>
      <vt:lpstr>Poppins</vt:lpstr>
      <vt:lpstr>Helvetica World Bold</vt:lpstr>
      <vt:lpstr>Georgia Pro Condensed</vt:lpstr>
      <vt:lpstr>Unique</vt:lpstr>
      <vt:lpstr>TT Interphases</vt:lpstr>
      <vt:lpstr>TT Ramillas</vt:lpstr>
      <vt:lpstr>Georgia Pro Condensed Bold</vt:lpstr>
      <vt:lpstr>Poppins Bold</vt:lpstr>
      <vt:lpstr>Sitka Display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Presentasi - Genetika Dasar</dc:title>
  <dc:creator>HYPE-R FLIP</dc:creator>
  <dc:description>Presentasi - Genetika Dasar</dc:description>
  <cp:lastModifiedBy>Leni Rosilawati</cp:lastModifiedBy>
  <cp:revision>5</cp:revision>
  <dcterms:created xsi:type="dcterms:W3CDTF">2006-08-16T00:00:00Z</dcterms:created>
  <dcterms:modified xsi:type="dcterms:W3CDTF">2026-03-16T22:38:28Z</dcterms:modified>
  <dc:identifier>DAG_-MNfUb0</dc:identifier>
</cp:coreProperties>
</file>