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Helvetica World" panose="020B0604020202020204" charset="-128"/>
      <p:regular r:id="rId21"/>
    </p:embeddedFont>
    <p:embeddedFont>
      <p:font typeface="Helvetica World Bold" panose="020B0604020202020204" charset="-128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Ebrima" panose="02000000000000000000" pitchFamily="2" charset="0"/>
      <p:regular r:id="rId27"/>
      <p:bold r:id="rId28"/>
    </p:embeddedFont>
    <p:embeddedFont>
      <p:font typeface="Georgia Pro Condensed" panose="020B0604020202020204" charset="0"/>
      <p:regular r:id="rId29"/>
    </p:embeddedFont>
    <p:embeddedFont>
      <p:font typeface="Georgia Pro Condensed Bold" panose="020B0604020202020204" charset="0"/>
      <p:regular r:id="rId30"/>
    </p:embeddedFont>
    <p:embeddedFont>
      <p:font typeface="Helvetica Now Condensed Bold" panose="020B0604020202020204" charset="0"/>
      <p:regular r:id="rId31"/>
    </p:embeddedFont>
    <p:embeddedFont>
      <p:font typeface="Poppins" panose="00000500000000000000" pitchFamily="2" charset="0"/>
      <p:regular r:id="rId32"/>
      <p:bold r:id="rId33"/>
      <p:italic r:id="rId34"/>
      <p:boldItalic r:id="rId35"/>
    </p:embeddedFont>
    <p:embeddedFont>
      <p:font typeface="Poppins Bold" panose="00000800000000000000" charset="0"/>
      <p:regular r:id="rId36"/>
    </p:embeddedFont>
    <p:embeddedFont>
      <p:font typeface="Poppins Medium" panose="00000600000000000000" pitchFamily="2" charset="0"/>
      <p:regular r:id="rId37"/>
      <p:italic r:id="rId38"/>
    </p:embeddedFont>
    <p:embeddedFont>
      <p:font typeface="Poppins Semi-Bold" panose="020B0604020202020204" charset="0"/>
      <p:regular r:id="rId39"/>
    </p:embeddedFont>
    <p:embeddedFont>
      <p:font typeface="Unique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420" y="2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DC0B27-6E6F-4172-95AC-A9EF8C48BF94}" type="datetimeFigureOut">
              <a:rPr lang="en-ID" smtClean="0"/>
              <a:t>21/04/2026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DB531E-5B7C-4181-AA7D-533B02E5ED2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76904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B531E-5B7C-4181-AA7D-533B02E5ED24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6279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23.png"/><Relationship Id="rId18" Type="http://schemas.openxmlformats.org/officeDocument/2006/relationships/image" Target="../media/image18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22.svg"/><Relationship Id="rId17" Type="http://schemas.openxmlformats.org/officeDocument/2006/relationships/image" Target="../media/image17.png"/><Relationship Id="rId2" Type="http://schemas.openxmlformats.org/officeDocument/2006/relationships/image" Target="../media/image8.jpeg"/><Relationship Id="rId16" Type="http://schemas.openxmlformats.org/officeDocument/2006/relationships/image" Target="../media/image2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16.svg"/><Relationship Id="rId19" Type="http://schemas.openxmlformats.org/officeDocument/2006/relationships/image" Target="../media/image19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25.png"/><Relationship Id="rId1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13.png"/><Relationship Id="rId12" Type="http://schemas.openxmlformats.org/officeDocument/2006/relationships/image" Target="../media/image20.svg"/><Relationship Id="rId17" Type="http://schemas.openxmlformats.org/officeDocument/2006/relationships/image" Target="../media/image40.png"/><Relationship Id="rId2" Type="http://schemas.openxmlformats.org/officeDocument/2006/relationships/image" Target="../media/image35.jpeg"/><Relationship Id="rId16" Type="http://schemas.openxmlformats.org/officeDocument/2006/relationships/image" Target="../media/image39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9.png"/><Relationship Id="rId5" Type="http://schemas.openxmlformats.org/officeDocument/2006/relationships/image" Target="../media/image11.png"/><Relationship Id="rId15" Type="http://schemas.openxmlformats.org/officeDocument/2006/relationships/image" Target="../media/image38.png"/><Relationship Id="rId10" Type="http://schemas.openxmlformats.org/officeDocument/2006/relationships/image" Target="../media/image16.svg"/><Relationship Id="rId19" Type="http://schemas.openxmlformats.org/officeDocument/2006/relationships/image" Target="../media/image17.png"/><Relationship Id="rId4" Type="http://schemas.openxmlformats.org/officeDocument/2006/relationships/image" Target="../media/image37.svg"/><Relationship Id="rId9" Type="http://schemas.openxmlformats.org/officeDocument/2006/relationships/image" Target="../media/image15.png"/><Relationship Id="rId14" Type="http://schemas.openxmlformats.org/officeDocument/2006/relationships/image" Target="../media/image26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2700"/>
            <a:ext cx="11201400" cy="10299700"/>
            <a:chOff x="0" y="0"/>
            <a:chExt cx="963348" cy="88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3348" cy="885799"/>
            </a:xfrm>
            <a:custGeom>
              <a:avLst/>
              <a:gdLst/>
              <a:ahLst/>
              <a:cxnLst/>
              <a:rect l="l" t="t" r="r" b="b"/>
              <a:pathLst>
                <a:path w="963348" h="885799">
                  <a:moveTo>
                    <a:pt x="0" y="0"/>
                  </a:moveTo>
                  <a:lnTo>
                    <a:pt x="963348" y="0"/>
                  </a:lnTo>
                  <a:lnTo>
                    <a:pt x="963348" y="885799"/>
                  </a:lnTo>
                  <a:lnTo>
                    <a:pt x="0" y="885799"/>
                  </a:lnTo>
                  <a:close/>
                </a:path>
              </a:pathLst>
            </a:custGeom>
            <a:solidFill>
              <a:srgbClr val="CEDEC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868150" y="666750"/>
            <a:ext cx="5753100" cy="8953500"/>
            <a:chOff x="0" y="0"/>
            <a:chExt cx="814724" cy="12679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4724" cy="1267949"/>
            </a:xfrm>
            <a:custGeom>
              <a:avLst/>
              <a:gdLst/>
              <a:ahLst/>
              <a:cxnLst/>
              <a:rect l="l" t="t" r="r" b="b"/>
              <a:pathLst>
                <a:path w="814724" h="1267949">
                  <a:moveTo>
                    <a:pt x="26914" y="0"/>
                  </a:moveTo>
                  <a:lnTo>
                    <a:pt x="787810" y="0"/>
                  </a:lnTo>
                  <a:cubicBezTo>
                    <a:pt x="802675" y="0"/>
                    <a:pt x="814724" y="12050"/>
                    <a:pt x="814724" y="26914"/>
                  </a:cubicBezTo>
                  <a:lnTo>
                    <a:pt x="814724" y="1241035"/>
                  </a:lnTo>
                  <a:cubicBezTo>
                    <a:pt x="814724" y="1255899"/>
                    <a:pt x="802675" y="1267949"/>
                    <a:pt x="787810" y="1267949"/>
                  </a:cubicBezTo>
                  <a:lnTo>
                    <a:pt x="26914" y="1267949"/>
                  </a:lnTo>
                  <a:cubicBezTo>
                    <a:pt x="12050" y="1267949"/>
                    <a:pt x="0" y="1255899"/>
                    <a:pt x="0" y="1241035"/>
                  </a:cubicBezTo>
                  <a:lnTo>
                    <a:pt x="0" y="26914"/>
                  </a:lnTo>
                  <a:cubicBezTo>
                    <a:pt x="0" y="12050"/>
                    <a:pt x="12050" y="0"/>
                    <a:pt x="26914" y="0"/>
                  </a:cubicBezTo>
                  <a:close/>
                </a:path>
              </a:pathLst>
            </a:custGeom>
            <a:blipFill>
              <a:blip r:embed="rId2"/>
              <a:stretch>
                <a:fillRect t="-199" b="-199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666750" y="9001760"/>
            <a:ext cx="6886575" cy="61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40"/>
              </a:lnSpc>
            </a:pPr>
            <a:r>
              <a:rPr lang="en-US" sz="3800" spc="-5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Oleh : Leni Rosilawati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5380" y="975068"/>
            <a:ext cx="9754495" cy="3894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4956"/>
              </a:lnSpc>
            </a:pPr>
            <a:r>
              <a:rPr lang="en-US" sz="14956" b="1" u="none" strike="noStrike" spc="-523" dirty="0">
                <a:solidFill>
                  <a:srgbClr val="7A4D7A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Hukum Mendel </a:t>
            </a:r>
          </a:p>
        </p:txBody>
      </p:sp>
      <p:sp>
        <p:nvSpPr>
          <p:cNvPr id="8" name="Freeform 8"/>
          <p:cNvSpPr/>
          <p:nvPr/>
        </p:nvSpPr>
        <p:spPr>
          <a:xfrm rot="-3117037">
            <a:off x="8947742" y="7656091"/>
            <a:ext cx="2112604" cy="1859092"/>
          </a:xfrm>
          <a:custGeom>
            <a:avLst/>
            <a:gdLst/>
            <a:ahLst/>
            <a:cxnLst/>
            <a:rect l="l" t="t" r="r" b="b"/>
            <a:pathLst>
              <a:path w="2112604" h="1859092">
                <a:moveTo>
                  <a:pt x="0" y="0"/>
                </a:moveTo>
                <a:lnTo>
                  <a:pt x="2112604" y="0"/>
                </a:lnTo>
                <a:lnTo>
                  <a:pt x="2112604" y="1859091"/>
                </a:lnTo>
                <a:lnTo>
                  <a:pt x="0" y="1859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C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9201150"/>
            <a:ext cx="152400" cy="20955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2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66750" y="666750"/>
            <a:ext cx="16954500" cy="8953500"/>
            <a:chOff x="0" y="0"/>
            <a:chExt cx="4465383" cy="23581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65383" cy="2358124"/>
            </a:xfrm>
            <a:custGeom>
              <a:avLst/>
              <a:gdLst/>
              <a:ahLst/>
              <a:cxnLst/>
              <a:rect l="l" t="t" r="r" b="b"/>
              <a:pathLst>
                <a:path w="4465383" h="2358124">
                  <a:moveTo>
                    <a:pt x="20548" y="0"/>
                  </a:moveTo>
                  <a:lnTo>
                    <a:pt x="4444835" y="0"/>
                  </a:lnTo>
                  <a:cubicBezTo>
                    <a:pt x="4456183" y="0"/>
                    <a:pt x="4465383" y="9200"/>
                    <a:pt x="4465383" y="20548"/>
                  </a:cubicBezTo>
                  <a:lnTo>
                    <a:pt x="4465383" y="2337575"/>
                  </a:lnTo>
                  <a:cubicBezTo>
                    <a:pt x="4465383" y="2348924"/>
                    <a:pt x="4456183" y="2358124"/>
                    <a:pt x="4444835" y="2358124"/>
                  </a:cubicBezTo>
                  <a:lnTo>
                    <a:pt x="20548" y="2358124"/>
                  </a:lnTo>
                  <a:cubicBezTo>
                    <a:pt x="9200" y="2358124"/>
                    <a:pt x="0" y="2348924"/>
                    <a:pt x="0" y="2337575"/>
                  </a:cubicBezTo>
                  <a:lnTo>
                    <a:pt x="0" y="20548"/>
                  </a:lnTo>
                  <a:cubicBezTo>
                    <a:pt x="0" y="9200"/>
                    <a:pt x="9200" y="0"/>
                    <a:pt x="20548" y="0"/>
                  </a:cubicBezTo>
                  <a:close/>
                </a:path>
              </a:pathLst>
            </a:custGeom>
            <a:solidFill>
              <a:srgbClr val="E4BDE4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465383" cy="2415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194987" y="1562100"/>
            <a:ext cx="12944475" cy="5641979"/>
            <a:chOff x="0" y="0"/>
            <a:chExt cx="17259300" cy="7522638"/>
          </a:xfrm>
        </p:grpSpPr>
        <p:sp>
          <p:nvSpPr>
            <p:cNvPr id="7" name="TextBox 7"/>
            <p:cNvSpPr txBox="1"/>
            <p:nvPr/>
          </p:nvSpPr>
          <p:spPr>
            <a:xfrm>
              <a:off x="0" y="-95250"/>
              <a:ext cx="17259300" cy="1911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1699"/>
                </a:lnSpc>
              </a:pPr>
              <a:r>
                <a:rPr lang="en-US" sz="8999" spc="-269" dirty="0" err="1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Pendahuluan</a:t>
              </a:r>
              <a:r>
                <a:rPr lang="en-US" sz="8999" spc="-269" dirty="0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 </a:t>
              </a:r>
              <a:r>
                <a:rPr lang="en-US" sz="8999" spc="-269" dirty="0" err="1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Genetika</a:t>
              </a:r>
              <a:endParaRPr lang="en-US" sz="8999" spc="-269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386658"/>
              <a:ext cx="17259300" cy="7757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4199"/>
                </a:lnSpc>
                <a:spcBef>
                  <a:spcPct val="0"/>
                </a:spcBef>
              </a:pPr>
              <a:r>
                <a:rPr lang="en-US" sz="3499" b="1" spc="-52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Sejarah dan Konsep Dasar Mendel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437471"/>
              <a:ext cx="13512134" cy="40851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4899"/>
                </a:lnSpc>
              </a:pPr>
              <a:r>
                <a:rPr lang="en-US" sz="3499" spc="-52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Gregor Mendel, bapak genetika modern, menemukan dasar pewarisan sifat melalui eksperimen pada tanaman kacang ercis, menjelaskan pentingnya hukum Mendel dalam memahami genetika dan pewarisan sifat.</a:t>
              </a:r>
            </a:p>
          </p:txBody>
        </p:sp>
      </p:grpSp>
      <p:sp>
        <p:nvSpPr>
          <p:cNvPr id="10" name="Freeform 10"/>
          <p:cNvSpPr/>
          <p:nvPr/>
        </p:nvSpPr>
        <p:spPr>
          <a:xfrm rot="-3117037">
            <a:off x="16099474" y="7952721"/>
            <a:ext cx="2112604" cy="1859092"/>
          </a:xfrm>
          <a:custGeom>
            <a:avLst/>
            <a:gdLst/>
            <a:ahLst/>
            <a:cxnLst/>
            <a:rect l="l" t="t" r="r" b="b"/>
            <a:pathLst>
              <a:path w="2112604" h="1859092">
                <a:moveTo>
                  <a:pt x="0" y="0"/>
                </a:moveTo>
                <a:lnTo>
                  <a:pt x="2112605" y="0"/>
                </a:lnTo>
                <a:lnTo>
                  <a:pt x="2112605" y="1859092"/>
                </a:lnTo>
                <a:lnTo>
                  <a:pt x="0" y="18590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C8A2C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68158" cy="940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0"/>
            <a:ext cx="9296400" cy="10287000"/>
            <a:chOff x="0" y="0"/>
            <a:chExt cx="1220873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0873" cy="1350966"/>
            </a:xfrm>
            <a:custGeom>
              <a:avLst/>
              <a:gdLst/>
              <a:ahLst/>
              <a:cxnLst/>
              <a:rect l="l" t="t" r="r" b="b"/>
              <a:pathLst>
                <a:path w="1220873" h="1350966">
                  <a:moveTo>
                    <a:pt x="0" y="0"/>
                  </a:moveTo>
                  <a:lnTo>
                    <a:pt x="1220873" y="0"/>
                  </a:lnTo>
                  <a:lnTo>
                    <a:pt x="1220873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t="-66" b="-66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66750" y="809625"/>
            <a:ext cx="6886575" cy="308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u="none" strike="noStrike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Pentingnya</a:t>
            </a:r>
            <a:r>
              <a:rPr lang="en-US" sz="8000" u="none" strike="noStrike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Hukum Mendel </a:t>
            </a:r>
            <a:r>
              <a:rPr lang="en-US" sz="8000" u="none" strike="noStrike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dalam</a:t>
            </a:r>
            <a:r>
              <a:rPr lang="en-US" sz="8000" u="none" strike="noStrike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</a:t>
            </a:r>
            <a:r>
              <a:rPr lang="en-US" sz="8000" u="none" strike="noStrike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Genetika</a:t>
            </a:r>
            <a:endParaRPr lang="en-US" sz="8000" u="none" strike="noStrike" dirty="0">
              <a:solidFill>
                <a:srgbClr val="7A4D7A"/>
              </a:solidFill>
              <a:latin typeface="Georgia Pro Condensed"/>
              <a:ea typeface="Georgia Pro Condensed"/>
              <a:cs typeface="Georgia Pro Condensed"/>
              <a:sym typeface="Georgia Pro Condens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66750" y="7407275"/>
            <a:ext cx="6886575" cy="221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Hukum Mendel </a:t>
            </a:r>
            <a:r>
              <a:rPr lang="en-US" sz="2499" b="1" u="none" strike="noStrike" spc="-37" dirty="0" err="1">
                <a:solidFill>
                  <a:srgbClr val="7A4D7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merupakan</a:t>
            </a:r>
            <a:r>
              <a:rPr lang="en-US" sz="2499" b="1" u="none" strike="noStrike" spc="-37" dirty="0">
                <a:solidFill>
                  <a:srgbClr val="7A4D7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sz="2499" b="1" u="none" strike="noStrike" spc="-37" dirty="0" err="1">
                <a:solidFill>
                  <a:srgbClr val="7A4D7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fondasi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pemahaman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pewarisan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sifat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Dengan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memahami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konsep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gen,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alel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dan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fenotip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kita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bisa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mengaplikasikan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prinsip-prinsip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ini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dalam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genetika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modern dan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penelitian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99" u="none" strike="noStrike" spc="-37" dirty="0" err="1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biologi</a:t>
            </a:r>
            <a:r>
              <a:rPr lang="en-US" sz="2499" u="none" strike="noStrike" spc="-37" dirty="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C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B2C2A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68158" cy="940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95354" y="0"/>
            <a:ext cx="8692646" cy="10287000"/>
            <a:chOff x="0" y="0"/>
            <a:chExt cx="1141584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1584" cy="1350966"/>
            </a:xfrm>
            <a:custGeom>
              <a:avLst/>
              <a:gdLst/>
              <a:ahLst/>
              <a:cxnLst/>
              <a:rect l="l" t="t" r="r" b="b"/>
              <a:pathLst>
                <a:path w="1141584" h="1350966">
                  <a:moveTo>
                    <a:pt x="0" y="0"/>
                  </a:moveTo>
                  <a:lnTo>
                    <a:pt x="1141584" y="0"/>
                  </a:lnTo>
                  <a:lnTo>
                    <a:pt x="1141584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l="-3401" r="-3401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66750" y="809625"/>
            <a:ext cx="6886575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u="none" strike="noStrike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Hukum Mendel dan Persilangan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4201" y="3696875"/>
            <a:ext cx="8639799" cy="4353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2263" spc="-33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Istilah-istilah dalam pewarisan sifat :</a:t>
            </a:r>
          </a:p>
          <a:p>
            <a:pPr algn="l">
              <a:lnSpc>
                <a:spcPts val="3168"/>
              </a:lnSpc>
            </a:pPr>
            <a:endParaRPr lang="en-US" sz="2263" spc="-33">
              <a:solidFill>
                <a:srgbClr val="7A4D7A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algn="l">
              <a:lnSpc>
                <a:spcPts val="3168"/>
              </a:lnSpc>
            </a:pPr>
            <a:r>
              <a:rPr lang="en-US" sz="2263" spc="-33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a. Parental (P) adalah induk yang di silangkan</a:t>
            </a:r>
          </a:p>
          <a:p>
            <a:pPr algn="l">
              <a:lnSpc>
                <a:spcPts val="3168"/>
              </a:lnSpc>
            </a:pPr>
            <a:r>
              <a:rPr lang="en-US" sz="2263" spc="-33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b. Gamet (G) adalah sel kelamin jantan atau betina</a:t>
            </a:r>
          </a:p>
          <a:p>
            <a:pPr algn="l">
              <a:lnSpc>
                <a:spcPts val="3168"/>
              </a:lnSpc>
            </a:pPr>
            <a:r>
              <a:rPr lang="en-US" sz="2263" spc="-33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c. Filial (F) adalah keturunan</a:t>
            </a:r>
          </a:p>
          <a:p>
            <a:pPr algn="l">
              <a:lnSpc>
                <a:spcPts val="3168"/>
              </a:lnSpc>
            </a:pPr>
            <a:r>
              <a:rPr lang="en-US" sz="2263" spc="-33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d. Gen adalah faktor keturunan atau pembawa sifat</a:t>
            </a:r>
          </a:p>
          <a:p>
            <a:pPr algn="l">
              <a:lnSpc>
                <a:spcPts val="3168"/>
              </a:lnSpc>
            </a:pPr>
            <a:r>
              <a:rPr lang="en-US" sz="2263" spc="-33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e. Genotipe adalah susunan gen dari suatu individu</a:t>
            </a:r>
          </a:p>
          <a:p>
            <a:pPr algn="l">
              <a:lnSpc>
                <a:spcPts val="3168"/>
              </a:lnSpc>
            </a:pPr>
            <a:r>
              <a:rPr lang="en-US" sz="2263" spc="-33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f. Fenotip adalah sifat yang muncul dari suatu organisme</a:t>
            </a:r>
          </a:p>
          <a:p>
            <a:pPr algn="l">
              <a:lnSpc>
                <a:spcPts val="3168"/>
              </a:lnSpc>
            </a:pPr>
            <a:r>
              <a:rPr lang="en-US" sz="2263" spc="-33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g. Alel adalah variasi dari sebuah gen yang menentukan sifat tertentu</a:t>
            </a:r>
          </a:p>
          <a:p>
            <a:pPr algn="l">
              <a:lnSpc>
                <a:spcPts val="3168"/>
              </a:lnSpc>
            </a:pPr>
            <a:r>
              <a:rPr lang="en-US" sz="2263" spc="-33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h. Dominan adalah sifat yang lebih kuat</a:t>
            </a:r>
          </a:p>
          <a:p>
            <a:pPr marL="0" lvl="0" indent="0" algn="l">
              <a:lnSpc>
                <a:spcPts val="3168"/>
              </a:lnSpc>
            </a:pPr>
            <a:r>
              <a:rPr lang="en-US" sz="2263" spc="-33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i. Resesif adalah karakteristik yang tertutupi  atau tidak mucul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9201150"/>
            <a:ext cx="152400" cy="20955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5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66750" y="666750"/>
            <a:ext cx="16954500" cy="8953500"/>
            <a:chOff x="0" y="0"/>
            <a:chExt cx="4465383" cy="23581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65383" cy="2358124"/>
            </a:xfrm>
            <a:custGeom>
              <a:avLst/>
              <a:gdLst/>
              <a:ahLst/>
              <a:cxnLst/>
              <a:rect l="l" t="t" r="r" b="b"/>
              <a:pathLst>
                <a:path w="4465383" h="2358124">
                  <a:moveTo>
                    <a:pt x="20548" y="0"/>
                  </a:moveTo>
                  <a:lnTo>
                    <a:pt x="4444835" y="0"/>
                  </a:lnTo>
                  <a:cubicBezTo>
                    <a:pt x="4456183" y="0"/>
                    <a:pt x="4465383" y="9200"/>
                    <a:pt x="4465383" y="20548"/>
                  </a:cubicBezTo>
                  <a:lnTo>
                    <a:pt x="4465383" y="2337575"/>
                  </a:lnTo>
                  <a:cubicBezTo>
                    <a:pt x="4465383" y="2348924"/>
                    <a:pt x="4456183" y="2358124"/>
                    <a:pt x="4444835" y="2358124"/>
                  </a:cubicBezTo>
                  <a:lnTo>
                    <a:pt x="20548" y="2358124"/>
                  </a:lnTo>
                  <a:cubicBezTo>
                    <a:pt x="9200" y="2358124"/>
                    <a:pt x="0" y="2348924"/>
                    <a:pt x="0" y="2337575"/>
                  </a:cubicBezTo>
                  <a:lnTo>
                    <a:pt x="0" y="20548"/>
                  </a:lnTo>
                  <a:cubicBezTo>
                    <a:pt x="0" y="9200"/>
                    <a:pt x="9200" y="0"/>
                    <a:pt x="20548" y="0"/>
                  </a:cubicBezTo>
                  <a:close/>
                </a:path>
              </a:pathLst>
            </a:custGeom>
            <a:solidFill>
              <a:srgbClr val="CEDEC5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465383" cy="2415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00225" y="1562100"/>
            <a:ext cx="12944475" cy="5835650"/>
            <a:chOff x="0" y="0"/>
            <a:chExt cx="17259300" cy="7780867"/>
          </a:xfrm>
        </p:grpSpPr>
        <p:sp>
          <p:nvSpPr>
            <p:cNvPr id="7" name="TextBox 7"/>
            <p:cNvSpPr txBox="1"/>
            <p:nvPr/>
          </p:nvSpPr>
          <p:spPr>
            <a:xfrm>
              <a:off x="0" y="-85725"/>
              <a:ext cx="17259300" cy="34554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0400"/>
                </a:lnSpc>
              </a:pPr>
              <a:r>
                <a:rPr lang="en-US" sz="8000" spc="-240" dirty="0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Hukum Mendel 1 </a:t>
              </a:r>
            </a:p>
            <a:p>
              <a:pPr marL="0" lvl="0" indent="0" algn="l">
                <a:lnSpc>
                  <a:spcPts val="10400"/>
                </a:lnSpc>
              </a:pPr>
              <a:r>
                <a:rPr lang="en-US" sz="8000" spc="-240" dirty="0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(Hukum </a:t>
              </a:r>
              <a:r>
                <a:rPr lang="en-US" sz="8000" spc="-240" dirty="0" err="1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Segregasi</a:t>
              </a:r>
              <a:r>
                <a:rPr lang="en-US" sz="8000" spc="-240" dirty="0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 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940287"/>
              <a:ext cx="17259300" cy="678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spc="-44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Prinsip Pemisahan Alel dalam Genetika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4912783"/>
              <a:ext cx="13512134" cy="28680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199"/>
                </a:lnSpc>
              </a:pP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Hukum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segregasi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Mendel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menyatakan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bahwa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99" b="1" spc="-44" dirty="0" err="1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setiap</a:t>
              </a:r>
              <a:r>
                <a:rPr lang="en-US" sz="2999" b="1" spc="-44" dirty="0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 </a:t>
              </a:r>
              <a:r>
                <a:rPr lang="en-US" sz="2999" b="1" spc="-44" dirty="0" err="1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individu</a:t>
              </a:r>
              <a:r>
                <a:rPr lang="en-US" sz="2999" b="1" spc="-44" dirty="0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 </a:t>
              </a:r>
              <a:r>
                <a:rPr lang="en-US" sz="2999" b="1" spc="-44" dirty="0" err="1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memiliki</a:t>
              </a:r>
              <a:r>
                <a:rPr lang="en-US" sz="2999" b="1" spc="-44" dirty="0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 </a:t>
              </a:r>
              <a:r>
                <a:rPr lang="en-US" sz="2999" b="1" spc="-44" dirty="0" err="1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dua</a:t>
              </a:r>
              <a:r>
                <a:rPr lang="en-US" sz="2999" b="1" spc="-44" dirty="0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 </a:t>
              </a:r>
              <a:r>
                <a:rPr lang="en-US" sz="2999" b="1" spc="-44" dirty="0" err="1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alel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untuk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setiap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gen, yang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terpisah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saat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pembentukan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gamet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,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mempengaruhi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pewarisan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sifat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pada </a:t>
              </a:r>
              <a:r>
                <a:rPr lang="en-US" sz="2999" spc="-44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keturunan</a:t>
              </a:r>
              <a:r>
                <a:rPr lang="en-US" sz="2999" spc="-44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.</a:t>
              </a:r>
            </a:p>
          </p:txBody>
        </p:sp>
      </p:grpSp>
      <p:sp>
        <p:nvSpPr>
          <p:cNvPr id="10" name="Freeform 10"/>
          <p:cNvSpPr/>
          <p:nvPr/>
        </p:nvSpPr>
        <p:spPr>
          <a:xfrm rot="-3117037">
            <a:off x="16099474" y="7952721"/>
            <a:ext cx="2112604" cy="1859092"/>
          </a:xfrm>
          <a:custGeom>
            <a:avLst/>
            <a:gdLst/>
            <a:ahLst/>
            <a:cxnLst/>
            <a:rect l="l" t="t" r="r" b="b"/>
            <a:pathLst>
              <a:path w="2112604" h="1859092">
                <a:moveTo>
                  <a:pt x="0" y="0"/>
                </a:moveTo>
                <a:lnTo>
                  <a:pt x="2112605" y="0"/>
                </a:lnTo>
                <a:lnTo>
                  <a:pt x="2112605" y="1859092"/>
                </a:lnTo>
                <a:lnTo>
                  <a:pt x="0" y="18590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92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92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92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92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48" accel="100000" fill="hold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48" accel="100000" fill="hold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92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92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92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92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48" accel="100000" fill="hold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48" accel="100000" fill="hold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92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92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92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92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48" accel="100000" fill="hold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48" accel="100000" fill="hold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92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92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92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92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48" accel="100000" fill="hold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48" accel="100000" fill="hold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3271" y="898813"/>
            <a:ext cx="16841458" cy="8359487"/>
          </a:xfrm>
          <a:custGeom>
            <a:avLst/>
            <a:gdLst/>
            <a:ahLst/>
            <a:cxnLst/>
            <a:rect l="l" t="t" r="r" b="b"/>
            <a:pathLst>
              <a:path w="16841458" h="8359487">
                <a:moveTo>
                  <a:pt x="0" y="0"/>
                </a:moveTo>
                <a:lnTo>
                  <a:pt x="16841458" y="0"/>
                </a:lnTo>
                <a:lnTo>
                  <a:pt x="16841458" y="8359487"/>
                </a:lnTo>
                <a:lnTo>
                  <a:pt x="0" y="8359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7054403" y="-858258"/>
            <a:ext cx="2467193" cy="2457942"/>
          </a:xfrm>
          <a:custGeom>
            <a:avLst/>
            <a:gdLst/>
            <a:ahLst/>
            <a:cxnLst/>
            <a:rect l="l" t="t" r="r" b="b"/>
            <a:pathLst>
              <a:path w="2467193" h="2457942">
                <a:moveTo>
                  <a:pt x="0" y="0"/>
                </a:moveTo>
                <a:lnTo>
                  <a:pt x="2467194" y="0"/>
                </a:lnTo>
                <a:lnTo>
                  <a:pt x="2467194" y="2457941"/>
                </a:lnTo>
                <a:lnTo>
                  <a:pt x="0" y="24579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7428346" y="370712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1" y="0"/>
                </a:lnTo>
                <a:lnTo>
                  <a:pt x="528101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6362006" y="2385080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0" y="0"/>
                </a:lnTo>
                <a:lnTo>
                  <a:pt x="528100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564120" y="1747686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1" y="0"/>
                </a:lnTo>
                <a:lnTo>
                  <a:pt x="528101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-1105866" y="9058029"/>
            <a:ext cx="2467193" cy="2457942"/>
          </a:xfrm>
          <a:custGeom>
            <a:avLst/>
            <a:gdLst/>
            <a:ahLst/>
            <a:cxnLst/>
            <a:rect l="l" t="t" r="r" b="b"/>
            <a:pathLst>
              <a:path w="2467193" h="2457942">
                <a:moveTo>
                  <a:pt x="0" y="0"/>
                </a:moveTo>
                <a:lnTo>
                  <a:pt x="2467194" y="0"/>
                </a:lnTo>
                <a:lnTo>
                  <a:pt x="2467194" y="2457942"/>
                </a:lnTo>
                <a:lnTo>
                  <a:pt x="0" y="24579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369901" y="5778955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1" y="0"/>
                </a:lnTo>
                <a:lnTo>
                  <a:pt x="528101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7385063" y="9337515"/>
            <a:ext cx="1346279" cy="1346279"/>
          </a:xfrm>
          <a:custGeom>
            <a:avLst/>
            <a:gdLst/>
            <a:ahLst/>
            <a:cxnLst/>
            <a:rect l="l" t="t" r="r" b="b"/>
            <a:pathLst>
              <a:path w="1346279" h="1346279">
                <a:moveTo>
                  <a:pt x="0" y="0"/>
                </a:moveTo>
                <a:lnTo>
                  <a:pt x="1346279" y="0"/>
                </a:lnTo>
                <a:lnTo>
                  <a:pt x="1346279" y="1346280"/>
                </a:lnTo>
                <a:lnTo>
                  <a:pt x="0" y="1346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875445" y="3935136"/>
            <a:ext cx="6802345" cy="841790"/>
          </a:xfrm>
          <a:custGeom>
            <a:avLst/>
            <a:gdLst/>
            <a:ahLst/>
            <a:cxnLst/>
            <a:rect l="l" t="t" r="r" b="b"/>
            <a:pathLst>
              <a:path w="6802345" h="841790">
                <a:moveTo>
                  <a:pt x="0" y="0"/>
                </a:moveTo>
                <a:lnTo>
                  <a:pt x="6802345" y="0"/>
                </a:lnTo>
                <a:lnTo>
                  <a:pt x="6802345" y="841790"/>
                </a:lnTo>
                <a:lnTo>
                  <a:pt x="0" y="8417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9728777" y="3935136"/>
            <a:ext cx="6802345" cy="841790"/>
          </a:xfrm>
          <a:custGeom>
            <a:avLst/>
            <a:gdLst/>
            <a:ahLst/>
            <a:cxnLst/>
            <a:rect l="l" t="t" r="r" b="b"/>
            <a:pathLst>
              <a:path w="6802345" h="841790">
                <a:moveTo>
                  <a:pt x="0" y="0"/>
                </a:moveTo>
                <a:lnTo>
                  <a:pt x="6802345" y="0"/>
                </a:lnTo>
                <a:lnTo>
                  <a:pt x="6802345" y="841790"/>
                </a:lnTo>
                <a:lnTo>
                  <a:pt x="0" y="8417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TextBox 13"/>
          <p:cNvSpPr txBox="1"/>
          <p:nvPr/>
        </p:nvSpPr>
        <p:spPr>
          <a:xfrm>
            <a:off x="2127348" y="1419635"/>
            <a:ext cx="14103559" cy="218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62"/>
              </a:lnSpc>
            </a:pPr>
            <a:r>
              <a:rPr lang="en-US" sz="7279" b="1">
                <a:solidFill>
                  <a:srgbClr val="49392E"/>
                </a:solidFill>
                <a:latin typeface="Helvetica Now Condensed Bold"/>
                <a:ea typeface="Helvetica Now Condensed Bold"/>
                <a:cs typeface="Helvetica Now Condensed Bold"/>
                <a:sym typeface="Helvetica Now Condensed Bold"/>
              </a:rPr>
              <a:t>Persilangan Monohibrid </a:t>
            </a:r>
          </a:p>
          <a:p>
            <a:pPr algn="ctr">
              <a:lnSpc>
                <a:spcPts val="7902"/>
              </a:lnSpc>
            </a:pPr>
            <a:r>
              <a:rPr lang="en-US" sz="6079" b="1">
                <a:solidFill>
                  <a:srgbClr val="49392E"/>
                </a:solidFill>
                <a:latin typeface="Helvetica Now Condensed Bold"/>
                <a:ea typeface="Helvetica Now Condensed Bold"/>
                <a:cs typeface="Helvetica Now Condensed Bold"/>
                <a:sym typeface="Helvetica Now Condensed Bold"/>
              </a:rPr>
              <a:t>(Dominan)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00585" y="4020798"/>
            <a:ext cx="6006613" cy="569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5"/>
              </a:lnSpc>
            </a:pPr>
            <a:r>
              <a:rPr lang="en-US" sz="3203" b="1">
                <a:solidFill>
                  <a:srgbClr val="FFF3E7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Pengertian Monohibrid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62218" y="4020798"/>
            <a:ext cx="4762989" cy="569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4485"/>
              </a:lnSpc>
              <a:spcBef>
                <a:spcPct val="0"/>
              </a:spcBef>
            </a:pPr>
            <a:r>
              <a:rPr lang="en-US" sz="3203" b="1" u="none" strike="noStrike">
                <a:solidFill>
                  <a:srgbClr val="FFF3E7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Hukum Pewarisan</a:t>
            </a:r>
          </a:p>
        </p:txBody>
      </p:sp>
      <p:sp>
        <p:nvSpPr>
          <p:cNvPr id="16" name="Freeform 16"/>
          <p:cNvSpPr/>
          <p:nvPr/>
        </p:nvSpPr>
        <p:spPr>
          <a:xfrm>
            <a:off x="1875445" y="5632112"/>
            <a:ext cx="503806" cy="503806"/>
          </a:xfrm>
          <a:custGeom>
            <a:avLst/>
            <a:gdLst/>
            <a:ahLst/>
            <a:cxnLst/>
            <a:rect l="l" t="t" r="r" b="b"/>
            <a:pathLst>
              <a:path w="503806" h="503806">
                <a:moveTo>
                  <a:pt x="0" y="0"/>
                </a:moveTo>
                <a:lnTo>
                  <a:pt x="503806" y="0"/>
                </a:lnTo>
                <a:lnTo>
                  <a:pt x="503806" y="503806"/>
                </a:lnTo>
                <a:lnTo>
                  <a:pt x="0" y="5038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TextBox 17"/>
          <p:cNvSpPr txBox="1"/>
          <p:nvPr/>
        </p:nvSpPr>
        <p:spPr>
          <a:xfrm>
            <a:off x="2594468" y="5301063"/>
            <a:ext cx="6130981" cy="1312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8"/>
              </a:lnSpc>
            </a:pPr>
            <a:r>
              <a:rPr lang="en-US" sz="2470" dirty="0" err="1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Monohibrid</a:t>
            </a:r>
            <a:r>
              <a:rPr lang="en-US" sz="2470" dirty="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70" dirty="0" err="1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adalah</a:t>
            </a:r>
            <a:r>
              <a:rPr lang="en-US" sz="2470" dirty="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70" dirty="0" err="1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persilangan</a:t>
            </a:r>
            <a:r>
              <a:rPr lang="en-US" sz="2470" dirty="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70" dirty="0" err="1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antara</a:t>
            </a:r>
            <a:r>
              <a:rPr lang="en-US" sz="2470" dirty="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70" dirty="0" err="1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dua</a:t>
            </a:r>
            <a:r>
              <a:rPr lang="en-US" sz="2470" dirty="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70" dirty="0" err="1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individu</a:t>
            </a:r>
            <a:r>
              <a:rPr lang="en-US" sz="2470" dirty="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2470" dirty="0" err="1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berbeda</a:t>
            </a:r>
            <a:r>
              <a:rPr lang="en-US" sz="2470" dirty="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70" dirty="0" err="1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dalam</a:t>
            </a:r>
            <a:r>
              <a:rPr lang="en-US" sz="2470" dirty="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70" dirty="0" err="1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satu</a:t>
            </a:r>
            <a:r>
              <a:rPr lang="en-US" sz="2470" dirty="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70" dirty="0" err="1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sifat</a:t>
            </a:r>
            <a:endParaRPr lang="en-US" sz="2470" dirty="0">
              <a:solidFill>
                <a:srgbClr val="4939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9728777" y="5632112"/>
            <a:ext cx="503806" cy="503806"/>
          </a:xfrm>
          <a:custGeom>
            <a:avLst/>
            <a:gdLst/>
            <a:ahLst/>
            <a:cxnLst/>
            <a:rect l="l" t="t" r="r" b="b"/>
            <a:pathLst>
              <a:path w="503806" h="503806">
                <a:moveTo>
                  <a:pt x="0" y="0"/>
                </a:moveTo>
                <a:lnTo>
                  <a:pt x="503805" y="0"/>
                </a:lnTo>
                <a:lnTo>
                  <a:pt x="503805" y="503806"/>
                </a:lnTo>
                <a:lnTo>
                  <a:pt x="0" y="5038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TextBox 19"/>
          <p:cNvSpPr txBox="1"/>
          <p:nvPr/>
        </p:nvSpPr>
        <p:spPr>
          <a:xfrm>
            <a:off x="10447800" y="5301063"/>
            <a:ext cx="6130981" cy="1312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8"/>
              </a:lnSpc>
            </a:pPr>
            <a:r>
              <a:rPr lang="en-US" sz="247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Dalam persilangan monohibrid, keturunan pertama (F1) akan memiliki sifat dominan</a:t>
            </a:r>
          </a:p>
        </p:txBody>
      </p:sp>
      <p:sp>
        <p:nvSpPr>
          <p:cNvPr id="20" name="Freeform 20"/>
          <p:cNvSpPr/>
          <p:nvPr/>
        </p:nvSpPr>
        <p:spPr>
          <a:xfrm>
            <a:off x="1875445" y="7092209"/>
            <a:ext cx="503806" cy="503806"/>
          </a:xfrm>
          <a:custGeom>
            <a:avLst/>
            <a:gdLst/>
            <a:ahLst/>
            <a:cxnLst/>
            <a:rect l="l" t="t" r="r" b="b"/>
            <a:pathLst>
              <a:path w="503806" h="503806">
                <a:moveTo>
                  <a:pt x="0" y="0"/>
                </a:moveTo>
                <a:lnTo>
                  <a:pt x="503806" y="0"/>
                </a:lnTo>
                <a:lnTo>
                  <a:pt x="503806" y="503806"/>
                </a:lnTo>
                <a:lnTo>
                  <a:pt x="0" y="5038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TextBox 21"/>
          <p:cNvSpPr txBox="1"/>
          <p:nvPr/>
        </p:nvSpPr>
        <p:spPr>
          <a:xfrm>
            <a:off x="2594468" y="6866291"/>
            <a:ext cx="6083322" cy="879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8"/>
              </a:lnSpc>
            </a:pPr>
            <a:r>
              <a:rPr lang="en-US" sz="247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Contoh: warna bunga merah dan putih</a:t>
            </a:r>
          </a:p>
        </p:txBody>
      </p:sp>
      <p:sp>
        <p:nvSpPr>
          <p:cNvPr id="22" name="Freeform 22"/>
          <p:cNvSpPr/>
          <p:nvPr/>
        </p:nvSpPr>
        <p:spPr>
          <a:xfrm>
            <a:off x="9728777" y="7092209"/>
            <a:ext cx="503806" cy="503806"/>
          </a:xfrm>
          <a:custGeom>
            <a:avLst/>
            <a:gdLst/>
            <a:ahLst/>
            <a:cxnLst/>
            <a:rect l="l" t="t" r="r" b="b"/>
            <a:pathLst>
              <a:path w="503806" h="503806">
                <a:moveTo>
                  <a:pt x="0" y="0"/>
                </a:moveTo>
                <a:lnTo>
                  <a:pt x="503805" y="0"/>
                </a:lnTo>
                <a:lnTo>
                  <a:pt x="503805" y="503806"/>
                </a:lnTo>
                <a:lnTo>
                  <a:pt x="0" y="5038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TextBox 23"/>
          <p:cNvSpPr txBox="1"/>
          <p:nvPr/>
        </p:nvSpPr>
        <p:spPr>
          <a:xfrm>
            <a:off x="10447800" y="6866291"/>
            <a:ext cx="6083322" cy="879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8"/>
              </a:lnSpc>
            </a:pPr>
            <a:r>
              <a:rPr lang="en-US" sz="2470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Sedangkan F2 menunjukkan perbandingan dominan dan resesif</a:t>
            </a:r>
          </a:p>
        </p:txBody>
      </p:sp>
      <p:sp>
        <p:nvSpPr>
          <p:cNvPr id="24" name="Freeform 24"/>
          <p:cNvSpPr/>
          <p:nvPr/>
        </p:nvSpPr>
        <p:spPr>
          <a:xfrm>
            <a:off x="8692213" y="8303731"/>
            <a:ext cx="386226" cy="386226"/>
          </a:xfrm>
          <a:custGeom>
            <a:avLst/>
            <a:gdLst/>
            <a:ahLst/>
            <a:cxnLst/>
            <a:rect l="l" t="t" r="r" b="b"/>
            <a:pathLst>
              <a:path w="386226" h="386226">
                <a:moveTo>
                  <a:pt x="0" y="0"/>
                </a:moveTo>
                <a:lnTo>
                  <a:pt x="386226" y="0"/>
                </a:lnTo>
                <a:lnTo>
                  <a:pt x="386226" y="386226"/>
                </a:lnTo>
                <a:lnTo>
                  <a:pt x="0" y="3862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/>
      <p:bldP spid="19" grpId="0"/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3271" y="898813"/>
            <a:ext cx="16841458" cy="8359487"/>
          </a:xfrm>
          <a:custGeom>
            <a:avLst/>
            <a:gdLst/>
            <a:ahLst/>
            <a:cxnLst/>
            <a:rect l="l" t="t" r="r" b="b"/>
            <a:pathLst>
              <a:path w="16841458" h="8359487">
                <a:moveTo>
                  <a:pt x="0" y="0"/>
                </a:moveTo>
                <a:lnTo>
                  <a:pt x="16841458" y="0"/>
                </a:lnTo>
                <a:lnTo>
                  <a:pt x="16841458" y="8359487"/>
                </a:lnTo>
                <a:lnTo>
                  <a:pt x="0" y="8359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7054403" y="-858258"/>
            <a:ext cx="2467193" cy="2457942"/>
          </a:xfrm>
          <a:custGeom>
            <a:avLst/>
            <a:gdLst/>
            <a:ahLst/>
            <a:cxnLst/>
            <a:rect l="l" t="t" r="r" b="b"/>
            <a:pathLst>
              <a:path w="2467193" h="2457942">
                <a:moveTo>
                  <a:pt x="0" y="0"/>
                </a:moveTo>
                <a:lnTo>
                  <a:pt x="2467194" y="0"/>
                </a:lnTo>
                <a:lnTo>
                  <a:pt x="2467194" y="2457941"/>
                </a:lnTo>
                <a:lnTo>
                  <a:pt x="0" y="24579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7428346" y="370712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1" y="0"/>
                </a:lnTo>
                <a:lnTo>
                  <a:pt x="528101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6362006" y="2385080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0" y="0"/>
                </a:lnTo>
                <a:lnTo>
                  <a:pt x="528100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564120" y="1747686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1" y="0"/>
                </a:lnTo>
                <a:lnTo>
                  <a:pt x="528101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-1105866" y="9058029"/>
            <a:ext cx="2467193" cy="2457942"/>
          </a:xfrm>
          <a:custGeom>
            <a:avLst/>
            <a:gdLst/>
            <a:ahLst/>
            <a:cxnLst/>
            <a:rect l="l" t="t" r="r" b="b"/>
            <a:pathLst>
              <a:path w="2467193" h="2457942">
                <a:moveTo>
                  <a:pt x="0" y="0"/>
                </a:moveTo>
                <a:lnTo>
                  <a:pt x="2467194" y="0"/>
                </a:lnTo>
                <a:lnTo>
                  <a:pt x="2467194" y="2457942"/>
                </a:lnTo>
                <a:lnTo>
                  <a:pt x="0" y="24579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369901" y="5778955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1" y="0"/>
                </a:lnTo>
                <a:lnTo>
                  <a:pt x="528101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7385063" y="9337515"/>
            <a:ext cx="1346279" cy="1346279"/>
          </a:xfrm>
          <a:custGeom>
            <a:avLst/>
            <a:gdLst/>
            <a:ahLst/>
            <a:cxnLst/>
            <a:rect l="l" t="t" r="r" b="b"/>
            <a:pathLst>
              <a:path w="1346279" h="1346279">
                <a:moveTo>
                  <a:pt x="0" y="0"/>
                </a:moveTo>
                <a:lnTo>
                  <a:pt x="1346279" y="0"/>
                </a:lnTo>
                <a:lnTo>
                  <a:pt x="1346279" y="1346280"/>
                </a:lnTo>
                <a:lnTo>
                  <a:pt x="0" y="1346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5975780" y="8110618"/>
            <a:ext cx="386226" cy="386226"/>
          </a:xfrm>
          <a:custGeom>
            <a:avLst/>
            <a:gdLst/>
            <a:ahLst/>
            <a:cxnLst/>
            <a:rect l="l" t="t" r="r" b="b"/>
            <a:pathLst>
              <a:path w="386226" h="386226">
                <a:moveTo>
                  <a:pt x="0" y="0"/>
                </a:moveTo>
                <a:lnTo>
                  <a:pt x="386226" y="0"/>
                </a:lnTo>
                <a:lnTo>
                  <a:pt x="386226" y="386226"/>
                </a:lnTo>
                <a:lnTo>
                  <a:pt x="0" y="3862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2437941" y="5153713"/>
            <a:ext cx="2265729" cy="2956905"/>
          </a:xfrm>
          <a:custGeom>
            <a:avLst/>
            <a:gdLst/>
            <a:ahLst/>
            <a:cxnLst/>
            <a:rect l="l" t="t" r="r" b="b"/>
            <a:pathLst>
              <a:path w="2265729" h="2956905">
                <a:moveTo>
                  <a:pt x="0" y="0"/>
                </a:moveTo>
                <a:lnTo>
                  <a:pt x="2265728" y="0"/>
                </a:lnTo>
                <a:lnTo>
                  <a:pt x="2265728" y="2956905"/>
                </a:lnTo>
                <a:lnTo>
                  <a:pt x="0" y="29569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980771" y="5153713"/>
            <a:ext cx="2265729" cy="2956905"/>
          </a:xfrm>
          <a:custGeom>
            <a:avLst/>
            <a:gdLst/>
            <a:ahLst/>
            <a:cxnLst/>
            <a:rect l="l" t="t" r="r" b="b"/>
            <a:pathLst>
              <a:path w="2265729" h="2956905">
                <a:moveTo>
                  <a:pt x="0" y="0"/>
                </a:moveTo>
                <a:lnTo>
                  <a:pt x="2265729" y="0"/>
                </a:lnTo>
                <a:lnTo>
                  <a:pt x="2265729" y="2956905"/>
                </a:lnTo>
                <a:lnTo>
                  <a:pt x="0" y="295690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810745">
            <a:off x="4964055" y="6469082"/>
            <a:ext cx="756331" cy="326168"/>
          </a:xfrm>
          <a:custGeom>
            <a:avLst/>
            <a:gdLst/>
            <a:ahLst/>
            <a:cxnLst/>
            <a:rect l="l" t="t" r="r" b="b"/>
            <a:pathLst>
              <a:path w="756331" h="326168">
                <a:moveTo>
                  <a:pt x="0" y="0"/>
                </a:moveTo>
                <a:lnTo>
                  <a:pt x="756331" y="0"/>
                </a:lnTo>
                <a:lnTo>
                  <a:pt x="756331" y="326168"/>
                </a:lnTo>
                <a:lnTo>
                  <a:pt x="0" y="32616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92221" y="1671486"/>
            <a:ext cx="14103559" cy="1307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2"/>
              </a:lnSpc>
            </a:pPr>
            <a:r>
              <a:rPr lang="en-US" sz="7000" b="1" dirty="0" err="1">
                <a:solidFill>
                  <a:srgbClr val="49392E"/>
                </a:solidFill>
                <a:latin typeface="Helvetica Now Condensed Bold"/>
                <a:ea typeface="Helvetica Now Condensed Bold"/>
                <a:cs typeface="Helvetica Now Condensed Bold"/>
                <a:sym typeface="Helvetica Now Condensed Bold"/>
              </a:rPr>
              <a:t>Contoh</a:t>
            </a:r>
            <a:r>
              <a:rPr lang="en-US" sz="7000" b="1" dirty="0">
                <a:solidFill>
                  <a:srgbClr val="49392E"/>
                </a:solidFill>
                <a:latin typeface="Helvetica Now Condensed Bold"/>
                <a:ea typeface="Helvetica Now Condensed Bold"/>
                <a:cs typeface="Helvetica Now Condensed Bold"/>
                <a:sym typeface="Helvetica Now Condensed Bold"/>
              </a:rPr>
              <a:t> </a:t>
            </a:r>
            <a:r>
              <a:rPr lang="en-US" sz="7000" b="1" dirty="0" err="1">
                <a:solidFill>
                  <a:srgbClr val="49392E"/>
                </a:solidFill>
                <a:latin typeface="Helvetica Now Condensed Bold"/>
                <a:ea typeface="Helvetica Now Condensed Bold"/>
                <a:cs typeface="Helvetica Now Condensed Bold"/>
                <a:sym typeface="Helvetica Now Condensed Bold"/>
              </a:rPr>
              <a:t>Persilangan</a:t>
            </a:r>
            <a:r>
              <a:rPr lang="en-US" sz="7000" b="1" dirty="0">
                <a:solidFill>
                  <a:srgbClr val="49392E"/>
                </a:solidFill>
                <a:latin typeface="Helvetica Now Condensed Bold"/>
                <a:ea typeface="Helvetica Now Condensed Bold"/>
                <a:cs typeface="Helvetica Now Condensed Bold"/>
                <a:sym typeface="Helvetica Now Condensed Bold"/>
              </a:rPr>
              <a:t> </a:t>
            </a:r>
            <a:r>
              <a:rPr lang="en-US" sz="7000" b="1" dirty="0" err="1">
                <a:solidFill>
                  <a:srgbClr val="49392E"/>
                </a:solidFill>
                <a:latin typeface="Helvetica Now Condensed Bold"/>
                <a:ea typeface="Helvetica Now Condensed Bold"/>
                <a:cs typeface="Helvetica Now Condensed Bold"/>
                <a:sym typeface="Helvetica Now Condensed Bold"/>
              </a:rPr>
              <a:t>Monohibrid</a:t>
            </a:r>
            <a:endParaRPr lang="en-US" sz="7000" b="1" dirty="0">
              <a:solidFill>
                <a:srgbClr val="49392E"/>
              </a:solidFill>
              <a:latin typeface="Helvetica Now Condensed Bold"/>
              <a:ea typeface="Helvetica Now Condensed Bold"/>
              <a:cs typeface="Helvetica Now Condensed Bold"/>
              <a:sym typeface="Helvetica Now Condensed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183573" y="3997392"/>
            <a:ext cx="2780059" cy="889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8"/>
              </a:lnSpc>
            </a:pPr>
            <a:r>
              <a:rPr lang="en-US" sz="2470" b="1">
                <a:solidFill>
                  <a:srgbClr val="49392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Bunga merah (MM)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39295" y="3980998"/>
            <a:ext cx="2948681" cy="889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8"/>
              </a:lnSpc>
            </a:pPr>
            <a:r>
              <a:rPr lang="en-US" sz="2470" b="1">
                <a:solidFill>
                  <a:srgbClr val="49392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Bunga kuning (mm)</a:t>
            </a:r>
          </a:p>
        </p:txBody>
      </p:sp>
      <p:sp>
        <p:nvSpPr>
          <p:cNvPr id="18" name="Freeform 18"/>
          <p:cNvSpPr/>
          <p:nvPr/>
        </p:nvSpPr>
        <p:spPr>
          <a:xfrm>
            <a:off x="10131026" y="4073592"/>
            <a:ext cx="4827764" cy="841790"/>
          </a:xfrm>
          <a:custGeom>
            <a:avLst/>
            <a:gdLst/>
            <a:ahLst/>
            <a:cxnLst/>
            <a:rect l="l" t="t" r="r" b="b"/>
            <a:pathLst>
              <a:path w="4827764" h="841790">
                <a:moveTo>
                  <a:pt x="0" y="0"/>
                </a:moveTo>
                <a:lnTo>
                  <a:pt x="4827763" y="0"/>
                </a:lnTo>
                <a:lnTo>
                  <a:pt x="4827763" y="841790"/>
                </a:lnTo>
                <a:lnTo>
                  <a:pt x="0" y="84179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r="-40900"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>
            <a:off x="10131026" y="5458001"/>
            <a:ext cx="475978" cy="475978"/>
          </a:xfrm>
          <a:custGeom>
            <a:avLst/>
            <a:gdLst/>
            <a:ahLst/>
            <a:cxnLst/>
            <a:rect l="l" t="t" r="r" b="b"/>
            <a:pathLst>
              <a:path w="475978" h="475978">
                <a:moveTo>
                  <a:pt x="0" y="0"/>
                </a:moveTo>
                <a:lnTo>
                  <a:pt x="475978" y="0"/>
                </a:lnTo>
                <a:lnTo>
                  <a:pt x="475978" y="475978"/>
                </a:lnTo>
                <a:lnTo>
                  <a:pt x="0" y="47597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10131026" y="6285735"/>
            <a:ext cx="475978" cy="475978"/>
          </a:xfrm>
          <a:custGeom>
            <a:avLst/>
            <a:gdLst/>
            <a:ahLst/>
            <a:cxnLst/>
            <a:rect l="l" t="t" r="r" b="b"/>
            <a:pathLst>
              <a:path w="475978" h="475978">
                <a:moveTo>
                  <a:pt x="0" y="0"/>
                </a:moveTo>
                <a:lnTo>
                  <a:pt x="475978" y="0"/>
                </a:lnTo>
                <a:lnTo>
                  <a:pt x="475978" y="475979"/>
                </a:lnTo>
                <a:lnTo>
                  <a:pt x="0" y="47597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>
            <a:off x="10131026" y="7335705"/>
            <a:ext cx="475978" cy="475978"/>
          </a:xfrm>
          <a:custGeom>
            <a:avLst/>
            <a:gdLst/>
            <a:ahLst/>
            <a:cxnLst/>
            <a:rect l="l" t="t" r="r" b="b"/>
            <a:pathLst>
              <a:path w="475978" h="475978">
                <a:moveTo>
                  <a:pt x="0" y="0"/>
                </a:moveTo>
                <a:lnTo>
                  <a:pt x="475978" y="0"/>
                </a:lnTo>
                <a:lnTo>
                  <a:pt x="475978" y="475978"/>
                </a:lnTo>
                <a:lnTo>
                  <a:pt x="0" y="47597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TextBox 22"/>
          <p:cNvSpPr txBox="1"/>
          <p:nvPr/>
        </p:nvSpPr>
        <p:spPr>
          <a:xfrm>
            <a:off x="10810334" y="5435013"/>
            <a:ext cx="4443374" cy="477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3"/>
              </a:lnSpc>
            </a:pPr>
            <a:r>
              <a:rPr lang="en-US" sz="2645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P: MM × mm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810334" y="6262747"/>
            <a:ext cx="4443374" cy="477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3"/>
              </a:lnSpc>
            </a:pPr>
            <a:r>
              <a:rPr lang="en-US" sz="2645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F1: Mm (semua merah)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810334" y="7063077"/>
            <a:ext cx="3803768" cy="945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3"/>
              </a:lnSpc>
            </a:pPr>
            <a:r>
              <a:rPr lang="en-US" sz="2645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F2: MM, Mm, Mm, mm (3 merah : 1 putih)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490167" y="4138099"/>
            <a:ext cx="4123935" cy="566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9"/>
              </a:lnSpc>
            </a:pPr>
            <a:r>
              <a:rPr lang="en-US" sz="3206" b="1">
                <a:solidFill>
                  <a:srgbClr val="FFF3E7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Maka: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6033934" y="-57326"/>
            <a:ext cx="2196740" cy="2311392"/>
          </a:xfrm>
          <a:custGeom>
            <a:avLst/>
            <a:gdLst/>
            <a:ahLst/>
            <a:cxnLst/>
            <a:rect l="l" t="t" r="r" b="b"/>
            <a:pathLst>
              <a:path w="2196740" h="2311392">
                <a:moveTo>
                  <a:pt x="0" y="0"/>
                </a:moveTo>
                <a:lnTo>
                  <a:pt x="2196740" y="0"/>
                </a:lnTo>
                <a:lnTo>
                  <a:pt x="2196740" y="2311392"/>
                </a:lnTo>
                <a:lnTo>
                  <a:pt x="0" y="23113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967" t="-16867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7284813" y="9353483"/>
            <a:ext cx="977674" cy="1028700"/>
          </a:xfrm>
          <a:custGeom>
            <a:avLst/>
            <a:gdLst/>
            <a:ahLst/>
            <a:cxnLst/>
            <a:rect l="l" t="t" r="r" b="b"/>
            <a:pathLst>
              <a:path w="977674" h="1028700">
                <a:moveTo>
                  <a:pt x="0" y="0"/>
                </a:moveTo>
                <a:lnTo>
                  <a:pt x="977674" y="0"/>
                </a:lnTo>
                <a:lnTo>
                  <a:pt x="97767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867" r="-22967"/>
            </a:stretch>
          </a:blipFill>
        </p:spPr>
      </p:sp>
      <p:sp>
        <p:nvSpPr>
          <p:cNvPr id="4" name="Freeform 4"/>
          <p:cNvSpPr/>
          <p:nvPr/>
        </p:nvSpPr>
        <p:spPr>
          <a:xfrm rot="5400000" flipV="1">
            <a:off x="25513" y="9353483"/>
            <a:ext cx="977674" cy="1028700"/>
          </a:xfrm>
          <a:custGeom>
            <a:avLst/>
            <a:gdLst/>
            <a:ahLst/>
            <a:cxnLst/>
            <a:rect l="l" t="t" r="r" b="b"/>
            <a:pathLst>
              <a:path w="977674" h="1028700">
                <a:moveTo>
                  <a:pt x="0" y="1028700"/>
                </a:moveTo>
                <a:lnTo>
                  <a:pt x="977674" y="1028700"/>
                </a:lnTo>
                <a:lnTo>
                  <a:pt x="977674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blipFill>
            <a:blip r:embed="rId2"/>
            <a:stretch>
              <a:fillRect t="-16867" r="-22967"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-573620" y="1305186"/>
            <a:ext cx="2175941" cy="1028700"/>
          </a:xfrm>
          <a:custGeom>
            <a:avLst/>
            <a:gdLst/>
            <a:ahLst/>
            <a:cxnLst/>
            <a:rect l="l" t="t" r="r" b="b"/>
            <a:pathLst>
              <a:path w="2175941" h="1028700">
                <a:moveTo>
                  <a:pt x="0" y="0"/>
                </a:moveTo>
                <a:lnTo>
                  <a:pt x="2175940" y="0"/>
                </a:lnTo>
                <a:lnTo>
                  <a:pt x="217594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52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31161" y="3705299"/>
            <a:ext cx="5642615" cy="4056607"/>
            <a:chOff x="0" y="0"/>
            <a:chExt cx="1584207" cy="11389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207" cy="1138924"/>
            </a:xfrm>
            <a:custGeom>
              <a:avLst/>
              <a:gdLst/>
              <a:ahLst/>
              <a:cxnLst/>
              <a:rect l="l" t="t" r="r" b="b"/>
              <a:pathLst>
                <a:path w="1584207" h="1138924">
                  <a:moveTo>
                    <a:pt x="0" y="0"/>
                  </a:moveTo>
                  <a:lnTo>
                    <a:pt x="1584207" y="0"/>
                  </a:lnTo>
                  <a:lnTo>
                    <a:pt x="1584207" y="1138924"/>
                  </a:lnTo>
                  <a:lnTo>
                    <a:pt x="0" y="1138924"/>
                  </a:lnTo>
                  <a:close/>
                </a:path>
              </a:pathLst>
            </a:custGeom>
            <a:solidFill>
              <a:srgbClr val="535B8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584207" cy="1205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 flipV="1">
            <a:off x="12351112" y="4379922"/>
            <a:ext cx="0" cy="3132647"/>
          </a:xfrm>
          <a:prstGeom prst="line">
            <a:avLst/>
          </a:prstGeom>
          <a:ln w="28575" cap="flat">
            <a:solidFill>
              <a:srgbClr val="282B3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V="1">
            <a:off x="15518979" y="4379922"/>
            <a:ext cx="0" cy="3132647"/>
          </a:xfrm>
          <a:prstGeom prst="line">
            <a:avLst/>
          </a:prstGeom>
          <a:ln w="28575" cap="flat">
            <a:solidFill>
              <a:srgbClr val="282B3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1113252" y="3705299"/>
            <a:ext cx="2475719" cy="797111"/>
            <a:chOff x="0" y="0"/>
            <a:chExt cx="619549" cy="1994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19549" cy="199477"/>
            </a:xfrm>
            <a:custGeom>
              <a:avLst/>
              <a:gdLst/>
              <a:ahLst/>
              <a:cxnLst/>
              <a:rect l="l" t="t" r="r" b="b"/>
              <a:pathLst>
                <a:path w="619549" h="199477">
                  <a:moveTo>
                    <a:pt x="0" y="0"/>
                  </a:moveTo>
                  <a:lnTo>
                    <a:pt x="619549" y="0"/>
                  </a:lnTo>
                  <a:lnTo>
                    <a:pt x="619549" y="199477"/>
                  </a:lnTo>
                  <a:lnTo>
                    <a:pt x="0" y="199477"/>
                  </a:lnTo>
                  <a:close/>
                </a:path>
              </a:pathLst>
            </a:custGeom>
            <a:solidFill>
              <a:srgbClr val="535B82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619549" cy="266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>
            <a:off x="10044947" y="5733602"/>
            <a:ext cx="4672342" cy="0"/>
          </a:xfrm>
          <a:prstGeom prst="line">
            <a:avLst/>
          </a:prstGeom>
          <a:ln w="28575" cap="flat">
            <a:solidFill>
              <a:srgbClr val="282B3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10044947" y="7761906"/>
            <a:ext cx="4672342" cy="0"/>
          </a:xfrm>
          <a:prstGeom prst="line">
            <a:avLst/>
          </a:prstGeom>
          <a:ln w="28575" cap="flat">
            <a:solidFill>
              <a:srgbClr val="282B3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8005397" y="5335047"/>
            <a:ext cx="2475719" cy="797111"/>
            <a:chOff x="0" y="0"/>
            <a:chExt cx="619549" cy="19947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549" cy="199477"/>
            </a:xfrm>
            <a:custGeom>
              <a:avLst/>
              <a:gdLst/>
              <a:ahLst/>
              <a:cxnLst/>
              <a:rect l="l" t="t" r="r" b="b"/>
              <a:pathLst>
                <a:path w="619549" h="199477">
                  <a:moveTo>
                    <a:pt x="0" y="0"/>
                  </a:moveTo>
                  <a:lnTo>
                    <a:pt x="619549" y="0"/>
                  </a:lnTo>
                  <a:lnTo>
                    <a:pt x="619549" y="199477"/>
                  </a:lnTo>
                  <a:lnTo>
                    <a:pt x="0" y="199477"/>
                  </a:lnTo>
                  <a:close/>
                </a:path>
              </a:pathLst>
            </a:custGeom>
            <a:solidFill>
              <a:srgbClr val="535B82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619549" cy="266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113252" y="5335047"/>
            <a:ext cx="2475719" cy="797111"/>
            <a:chOff x="0" y="0"/>
            <a:chExt cx="619549" cy="1994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19549" cy="199477"/>
            </a:xfrm>
            <a:custGeom>
              <a:avLst/>
              <a:gdLst/>
              <a:ahLst/>
              <a:cxnLst/>
              <a:rect l="l" t="t" r="r" b="b"/>
              <a:pathLst>
                <a:path w="619549" h="199477">
                  <a:moveTo>
                    <a:pt x="0" y="0"/>
                  </a:moveTo>
                  <a:lnTo>
                    <a:pt x="619549" y="0"/>
                  </a:lnTo>
                  <a:lnTo>
                    <a:pt x="619549" y="199477"/>
                  </a:lnTo>
                  <a:lnTo>
                    <a:pt x="0" y="199477"/>
                  </a:lnTo>
                  <a:close/>
                </a:path>
              </a:pathLst>
            </a:custGeom>
            <a:solidFill>
              <a:srgbClr val="535B82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66675"/>
              <a:ext cx="619549" cy="266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4281119" y="5335047"/>
            <a:ext cx="2475719" cy="797111"/>
            <a:chOff x="0" y="0"/>
            <a:chExt cx="619549" cy="19947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549" cy="199477"/>
            </a:xfrm>
            <a:custGeom>
              <a:avLst/>
              <a:gdLst/>
              <a:ahLst/>
              <a:cxnLst/>
              <a:rect l="l" t="t" r="r" b="b"/>
              <a:pathLst>
                <a:path w="619549" h="199477">
                  <a:moveTo>
                    <a:pt x="0" y="0"/>
                  </a:moveTo>
                  <a:lnTo>
                    <a:pt x="619549" y="0"/>
                  </a:lnTo>
                  <a:lnTo>
                    <a:pt x="619549" y="199477"/>
                  </a:lnTo>
                  <a:lnTo>
                    <a:pt x="0" y="199477"/>
                  </a:lnTo>
                  <a:close/>
                </a:path>
              </a:pathLst>
            </a:custGeom>
            <a:solidFill>
              <a:srgbClr val="535B82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66675"/>
              <a:ext cx="619549" cy="266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005397" y="6964795"/>
            <a:ext cx="2475719" cy="797111"/>
            <a:chOff x="0" y="0"/>
            <a:chExt cx="619549" cy="19947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19549" cy="199477"/>
            </a:xfrm>
            <a:custGeom>
              <a:avLst/>
              <a:gdLst/>
              <a:ahLst/>
              <a:cxnLst/>
              <a:rect l="l" t="t" r="r" b="b"/>
              <a:pathLst>
                <a:path w="619549" h="199477">
                  <a:moveTo>
                    <a:pt x="0" y="0"/>
                  </a:moveTo>
                  <a:lnTo>
                    <a:pt x="619549" y="0"/>
                  </a:lnTo>
                  <a:lnTo>
                    <a:pt x="619549" y="199477"/>
                  </a:lnTo>
                  <a:lnTo>
                    <a:pt x="0" y="199477"/>
                  </a:lnTo>
                  <a:close/>
                </a:path>
              </a:pathLst>
            </a:custGeom>
            <a:solidFill>
              <a:srgbClr val="535B82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619549" cy="266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113252" y="6964795"/>
            <a:ext cx="2475719" cy="797111"/>
            <a:chOff x="0" y="0"/>
            <a:chExt cx="619549" cy="19947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549" cy="199477"/>
            </a:xfrm>
            <a:custGeom>
              <a:avLst/>
              <a:gdLst/>
              <a:ahLst/>
              <a:cxnLst/>
              <a:rect l="l" t="t" r="r" b="b"/>
              <a:pathLst>
                <a:path w="619549" h="199477">
                  <a:moveTo>
                    <a:pt x="0" y="0"/>
                  </a:moveTo>
                  <a:lnTo>
                    <a:pt x="619549" y="0"/>
                  </a:lnTo>
                  <a:lnTo>
                    <a:pt x="619549" y="199477"/>
                  </a:lnTo>
                  <a:lnTo>
                    <a:pt x="0" y="199477"/>
                  </a:lnTo>
                  <a:close/>
                </a:path>
              </a:pathLst>
            </a:custGeom>
            <a:solidFill>
              <a:srgbClr val="535B82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66675"/>
              <a:ext cx="619549" cy="266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281119" y="6964795"/>
            <a:ext cx="2475719" cy="797111"/>
            <a:chOff x="0" y="0"/>
            <a:chExt cx="619549" cy="199477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19549" cy="199477"/>
            </a:xfrm>
            <a:custGeom>
              <a:avLst/>
              <a:gdLst/>
              <a:ahLst/>
              <a:cxnLst/>
              <a:rect l="l" t="t" r="r" b="b"/>
              <a:pathLst>
                <a:path w="619549" h="199477">
                  <a:moveTo>
                    <a:pt x="0" y="0"/>
                  </a:moveTo>
                  <a:lnTo>
                    <a:pt x="619549" y="0"/>
                  </a:lnTo>
                  <a:lnTo>
                    <a:pt x="619549" y="199477"/>
                  </a:lnTo>
                  <a:lnTo>
                    <a:pt x="0" y="199477"/>
                  </a:lnTo>
                  <a:close/>
                </a:path>
              </a:pathLst>
            </a:custGeom>
            <a:solidFill>
              <a:srgbClr val="535B82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66675"/>
              <a:ext cx="619549" cy="266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281119" y="3705299"/>
            <a:ext cx="2475719" cy="797111"/>
            <a:chOff x="0" y="0"/>
            <a:chExt cx="619549" cy="19947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19549" cy="199477"/>
            </a:xfrm>
            <a:custGeom>
              <a:avLst/>
              <a:gdLst/>
              <a:ahLst/>
              <a:cxnLst/>
              <a:rect l="l" t="t" r="r" b="b"/>
              <a:pathLst>
                <a:path w="619549" h="199477">
                  <a:moveTo>
                    <a:pt x="0" y="0"/>
                  </a:moveTo>
                  <a:lnTo>
                    <a:pt x="619549" y="0"/>
                  </a:lnTo>
                  <a:lnTo>
                    <a:pt x="619549" y="199477"/>
                  </a:lnTo>
                  <a:lnTo>
                    <a:pt x="0" y="199477"/>
                  </a:lnTo>
                  <a:close/>
                </a:path>
              </a:pathLst>
            </a:custGeom>
            <a:solidFill>
              <a:srgbClr val="535B82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66675"/>
              <a:ext cx="619549" cy="266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4012713" y="1019175"/>
            <a:ext cx="10262574" cy="2021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7200">
                <a:solidFill>
                  <a:srgbClr val="535B82"/>
                </a:solidFill>
                <a:latin typeface="Unique"/>
                <a:ea typeface="Unique"/>
                <a:cs typeface="Unique"/>
                <a:sym typeface="Unique"/>
              </a:rPr>
              <a:t>Diagram Persilangan (Punnett Square)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28700" y="8364912"/>
            <a:ext cx="16230600" cy="893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6"/>
              </a:lnSpc>
            </a:pPr>
            <a:r>
              <a:rPr lang="en-US" sz="2504">
                <a:solidFill>
                  <a:srgbClr val="282B39"/>
                </a:solidFill>
                <a:latin typeface="Poppins"/>
                <a:ea typeface="Poppins"/>
                <a:cs typeface="Poppins"/>
                <a:sym typeface="Poppins"/>
              </a:rPr>
              <a:t>Artinya jika dua orang tua bermata cokelat (namun membawa gen mata biru), kemungkinan bermata coklat 75%, tetapi tetap ada kemungkinan anak mereka bermata biru, meskipun kecil (25%).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099231" y="4086486"/>
            <a:ext cx="4462374" cy="443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4"/>
              </a:lnSpc>
            </a:pPr>
            <a:r>
              <a:rPr lang="en-US" sz="2439" b="1">
                <a:solidFill>
                  <a:srgbClr val="FFFBEC"/>
                </a:solidFill>
                <a:latin typeface="Poppins Bold"/>
                <a:ea typeface="Poppins Bold"/>
                <a:cs typeface="Poppins Bold"/>
                <a:sym typeface="Poppins Bold"/>
              </a:rPr>
              <a:t>Contoh Sifat: Warna Mata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099231" y="4644664"/>
            <a:ext cx="4462374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6583" lvl="1" indent="-263292" algn="l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FFFBEC"/>
                </a:solidFill>
                <a:latin typeface="Poppins"/>
                <a:ea typeface="Poppins"/>
                <a:cs typeface="Poppins"/>
                <a:sym typeface="Poppins"/>
              </a:rPr>
              <a:t>Cokelat (C) = dominan</a:t>
            </a:r>
          </a:p>
          <a:p>
            <a:pPr marL="526583" lvl="1" indent="-263292" algn="l">
              <a:lnSpc>
                <a:spcPts val="3414"/>
              </a:lnSpc>
              <a:buFont typeface="Arial"/>
              <a:buChar char="•"/>
            </a:pPr>
            <a:r>
              <a:rPr lang="en-US" sz="2439">
                <a:solidFill>
                  <a:srgbClr val="FFFBEC"/>
                </a:solidFill>
                <a:latin typeface="Poppins"/>
                <a:ea typeface="Poppins"/>
                <a:cs typeface="Poppins"/>
                <a:sym typeface="Poppins"/>
              </a:rPr>
              <a:t>Biru (c) = resesif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099231" y="5903506"/>
            <a:ext cx="4462374" cy="1401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7"/>
              </a:lnSpc>
            </a:pPr>
            <a:r>
              <a:rPr lang="en-US" sz="1969">
                <a:solidFill>
                  <a:srgbClr val="FFFBEC"/>
                </a:solidFill>
                <a:latin typeface="Poppins"/>
                <a:ea typeface="Poppins"/>
                <a:cs typeface="Poppins"/>
                <a:sym typeface="Poppins"/>
              </a:rPr>
              <a:t>Kedua orang tua memiliki genotipe Cc (heterozigot), artinya mereka bermata cokelat tetapi membawa gen mata biru.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549422" y="3897486"/>
            <a:ext cx="1603380" cy="355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 b="1">
                <a:solidFill>
                  <a:srgbClr val="FFFBEC"/>
                </a:solidFill>
                <a:latin typeface="Poppins Bold"/>
                <a:ea typeface="Poppins Bold"/>
                <a:cs typeface="Poppins Bold"/>
                <a:sym typeface="Poppins Bold"/>
              </a:rPr>
              <a:t>C (Ayah)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270491" y="5527234"/>
            <a:ext cx="2161242" cy="355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>
                <a:solidFill>
                  <a:srgbClr val="FFFBEC"/>
                </a:solidFill>
                <a:latin typeface="Poppins"/>
                <a:ea typeface="Poppins"/>
                <a:cs typeface="Poppins"/>
                <a:sym typeface="Poppins"/>
              </a:rPr>
              <a:t>CC (Cokelat)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270491" y="7156981"/>
            <a:ext cx="2161242" cy="355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>
                <a:solidFill>
                  <a:srgbClr val="FFFBEC"/>
                </a:solidFill>
                <a:latin typeface="Poppins"/>
                <a:ea typeface="Poppins"/>
                <a:cs typeface="Poppins"/>
                <a:sym typeface="Poppins"/>
              </a:rPr>
              <a:t>Cc (Cokelat)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438358" y="5527234"/>
            <a:ext cx="2161242" cy="355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>
                <a:solidFill>
                  <a:srgbClr val="FFFBEC"/>
                </a:solidFill>
                <a:latin typeface="Poppins"/>
                <a:ea typeface="Poppins"/>
                <a:cs typeface="Poppins"/>
                <a:sym typeface="Poppins"/>
              </a:rPr>
              <a:t>Cc (Cokelat)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4438358" y="7156981"/>
            <a:ext cx="2161242" cy="355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>
                <a:solidFill>
                  <a:srgbClr val="FFFBEC"/>
                </a:solidFill>
                <a:latin typeface="Poppins"/>
                <a:ea typeface="Poppins"/>
                <a:cs typeface="Poppins"/>
                <a:sym typeface="Poppins"/>
              </a:rPr>
              <a:t>cc (Biru)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441567" y="5527234"/>
            <a:ext cx="1603380" cy="355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 b="1">
                <a:solidFill>
                  <a:srgbClr val="FFFBEC"/>
                </a:solidFill>
                <a:latin typeface="Poppins Bold"/>
                <a:ea typeface="Poppins Bold"/>
                <a:cs typeface="Poppins Bold"/>
                <a:sym typeface="Poppins Bold"/>
              </a:rPr>
              <a:t>C (Ibu)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441567" y="7156981"/>
            <a:ext cx="1603380" cy="355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 b="1">
                <a:solidFill>
                  <a:srgbClr val="FFFBEC"/>
                </a:solidFill>
                <a:latin typeface="Poppins Bold"/>
                <a:ea typeface="Poppins Bold"/>
                <a:cs typeface="Poppins Bold"/>
                <a:sym typeface="Poppins Bold"/>
              </a:rPr>
              <a:t>c (Ibu)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4717289" y="3897486"/>
            <a:ext cx="1603380" cy="355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 b="1">
                <a:solidFill>
                  <a:srgbClr val="FFFBEC"/>
                </a:solidFill>
                <a:latin typeface="Poppins Bold"/>
                <a:ea typeface="Poppins Bold"/>
                <a:cs typeface="Poppins Bold"/>
                <a:sym typeface="Poppins Bold"/>
              </a:rPr>
              <a:t>c (Ayah)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E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482683"/>
            <a:ext cx="7438247" cy="8804317"/>
          </a:xfrm>
          <a:custGeom>
            <a:avLst/>
            <a:gdLst/>
            <a:ahLst/>
            <a:cxnLst/>
            <a:rect l="l" t="t" r="r" b="b"/>
            <a:pathLst>
              <a:path w="7438247" h="8804317">
                <a:moveTo>
                  <a:pt x="0" y="0"/>
                </a:moveTo>
                <a:lnTo>
                  <a:pt x="7438247" y="0"/>
                </a:lnTo>
                <a:lnTo>
                  <a:pt x="7438247" y="8804317"/>
                </a:lnTo>
                <a:lnTo>
                  <a:pt x="0" y="88043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3" b="-864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812692" y="2223609"/>
            <a:ext cx="7446608" cy="325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dirty="0" err="1">
                <a:solidFill>
                  <a:srgbClr val="535B82"/>
                </a:solidFill>
                <a:latin typeface="Unique"/>
                <a:ea typeface="Unique"/>
                <a:cs typeface="Unique"/>
                <a:sym typeface="Unique"/>
              </a:rPr>
              <a:t>Pewarisan</a:t>
            </a:r>
            <a:r>
              <a:rPr lang="en-US" sz="8000" dirty="0">
                <a:solidFill>
                  <a:srgbClr val="535B82"/>
                </a:solidFill>
                <a:latin typeface="Unique"/>
                <a:ea typeface="Unique"/>
                <a:cs typeface="Unique"/>
                <a:sym typeface="Unique"/>
              </a:rPr>
              <a:t> Sifat pada </a:t>
            </a:r>
            <a:r>
              <a:rPr lang="en-US" sz="8000" dirty="0" err="1">
                <a:solidFill>
                  <a:srgbClr val="535B82"/>
                </a:solidFill>
                <a:latin typeface="Unique"/>
                <a:ea typeface="Unique"/>
                <a:cs typeface="Unique"/>
                <a:sym typeface="Unique"/>
              </a:rPr>
              <a:t>Hewan</a:t>
            </a:r>
            <a:r>
              <a:rPr lang="en-US" sz="8000" dirty="0">
                <a:solidFill>
                  <a:srgbClr val="535B82"/>
                </a:solidFill>
                <a:latin typeface="Unique"/>
                <a:ea typeface="Unique"/>
                <a:cs typeface="Unique"/>
                <a:sym typeface="Unique"/>
              </a:rPr>
              <a:t> dan </a:t>
            </a:r>
            <a:r>
              <a:rPr lang="en-US" sz="8000" dirty="0" err="1">
                <a:solidFill>
                  <a:srgbClr val="535B82"/>
                </a:solidFill>
                <a:latin typeface="Unique"/>
                <a:ea typeface="Unique"/>
                <a:cs typeface="Unique"/>
                <a:sym typeface="Unique"/>
              </a:rPr>
              <a:t>Tumbuhan</a:t>
            </a:r>
            <a:endParaRPr lang="en-US" sz="8000" dirty="0">
              <a:solidFill>
                <a:srgbClr val="535B82"/>
              </a:solidFill>
              <a:latin typeface="Unique"/>
              <a:ea typeface="Unique"/>
              <a:cs typeface="Unique"/>
              <a:sym typeface="Uniqu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812692" y="5757706"/>
            <a:ext cx="7446608" cy="2286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282B39"/>
                </a:solidFill>
                <a:latin typeface="Poppins"/>
                <a:ea typeface="Poppins"/>
                <a:cs typeface="Poppins"/>
                <a:sym typeface="Poppins"/>
              </a:rPr>
              <a:t>Sifat-sifat seperti warna bulu ayam atau rasa buah pada tanaman juga diturunkan secara genetik. Peternak dan petani sering memanfaatkan ilmu ini untuk menghasilkan hewan atau tanaman dengan sifat unggul.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C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B2C2A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68158" cy="940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0"/>
            <a:ext cx="9296400" cy="10287000"/>
            <a:chOff x="0" y="0"/>
            <a:chExt cx="1220873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0873" cy="1350966"/>
            </a:xfrm>
            <a:custGeom>
              <a:avLst/>
              <a:gdLst/>
              <a:ahLst/>
              <a:cxnLst/>
              <a:rect l="l" t="t" r="r" b="b"/>
              <a:pathLst>
                <a:path w="1220873" h="1350966">
                  <a:moveTo>
                    <a:pt x="0" y="0"/>
                  </a:moveTo>
                  <a:lnTo>
                    <a:pt x="1220873" y="0"/>
                  </a:lnTo>
                  <a:lnTo>
                    <a:pt x="1220873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t="-66" b="-66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66750" y="809625"/>
            <a:ext cx="6886575" cy="5108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Ayo Kita </a:t>
            </a:r>
            <a:r>
              <a:rPr lang="en-US" sz="8000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Kuis</a:t>
            </a:r>
            <a:endParaRPr lang="en-US" sz="8000" dirty="0">
              <a:solidFill>
                <a:srgbClr val="7A4D7A"/>
              </a:solidFill>
              <a:latin typeface="Georgia Pro Condensed"/>
              <a:ea typeface="Georgia Pro Condensed"/>
              <a:cs typeface="Georgia Pro Condensed"/>
              <a:sym typeface="Georgia Pro Condensed"/>
            </a:endParaRPr>
          </a:p>
          <a:p>
            <a:pPr algn="l">
              <a:lnSpc>
                <a:spcPts val="8000"/>
              </a:lnSpc>
            </a:pPr>
            <a:endParaRPr lang="en-US" sz="8000" dirty="0">
              <a:solidFill>
                <a:srgbClr val="7A4D7A"/>
              </a:solidFill>
              <a:latin typeface="Georgia Pro Condensed"/>
              <a:ea typeface="Georgia Pro Condensed"/>
              <a:cs typeface="Georgia Pro Condensed"/>
              <a:sym typeface="Georgia Pro Condensed"/>
            </a:endParaRPr>
          </a:p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u="none" strike="noStrike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Persilangan</a:t>
            </a:r>
            <a:r>
              <a:rPr lang="en-US" sz="8000" u="none" strike="noStrike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</a:t>
            </a:r>
            <a:r>
              <a:rPr lang="en-US" sz="8000" u="none" strike="noStrike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Warna</a:t>
            </a:r>
            <a:r>
              <a:rPr lang="en-US" sz="8000" u="none" strike="noStrike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Bunga </a:t>
            </a:r>
            <a:r>
              <a:rPr lang="en-US" sz="8000" u="none" strike="noStrike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Kacang</a:t>
            </a:r>
            <a:r>
              <a:rPr lang="en-US" sz="8000" u="none" strike="noStrike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</a:t>
            </a:r>
            <a:r>
              <a:rPr lang="en-US" sz="8000" u="none" strike="noStrike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Ercis</a:t>
            </a:r>
            <a:endParaRPr lang="en-US" sz="8000" u="none" strike="noStrike" dirty="0">
              <a:solidFill>
                <a:srgbClr val="7A4D7A"/>
              </a:solidFill>
              <a:latin typeface="Georgia Pro Condensed"/>
              <a:ea typeface="Georgia Pro Condensed"/>
              <a:cs typeface="Georgia Pro Condensed"/>
              <a:sym typeface="Georgia Pro Condens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66750" y="7820025"/>
            <a:ext cx="6886575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kita akan melihat bagaimana </a:t>
            </a:r>
            <a:r>
              <a:rPr lang="en-US" sz="2499" b="1" u="none" strike="noStrike" spc="-37">
                <a:solidFill>
                  <a:srgbClr val="7A4D7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warna bunga merah dan putih</a:t>
            </a: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diwariskan pada tanaman kacang ercis. Kami akan menerapkan konsep monohibrid untuk memahami hasil keturunan.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C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B2C2A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68158" cy="940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0"/>
            <a:ext cx="9296400" cy="10287000"/>
            <a:chOff x="0" y="0"/>
            <a:chExt cx="1220873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0873" cy="1350966"/>
            </a:xfrm>
            <a:custGeom>
              <a:avLst/>
              <a:gdLst/>
              <a:ahLst/>
              <a:cxnLst/>
              <a:rect l="l" t="t" r="r" b="b"/>
              <a:pathLst>
                <a:path w="1220873" h="1350966">
                  <a:moveTo>
                    <a:pt x="0" y="0"/>
                  </a:moveTo>
                  <a:lnTo>
                    <a:pt x="1220873" y="0"/>
                  </a:lnTo>
                  <a:lnTo>
                    <a:pt x="1220873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t="-66" b="-66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66750" y="809625"/>
            <a:ext cx="6886575" cy="308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u="none" strike="noStrike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Hasil Fenotip dan Genotip F1 &amp; F2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6750" y="6892925"/>
            <a:ext cx="6886575" cy="272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Dalam persilangan monohibrid, </a:t>
            </a:r>
            <a:r>
              <a:rPr lang="en-US" sz="2499" b="1" u="none" strike="noStrike" spc="-37">
                <a:solidFill>
                  <a:srgbClr val="7A4D7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fenotip dan genotip</a:t>
            </a: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keturunan generasi F1 menampilkan </a:t>
            </a:r>
            <a:r>
              <a:rPr lang="en-US" sz="2499" b="1" u="none" strike="noStrike" spc="-37">
                <a:solidFill>
                  <a:srgbClr val="7A4D7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warna bunga</a:t>
            </a: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yang seragam, sedangkan generasi F2 menunjukkan variasi, menciptakan peluang untuk memahami pewarisan sifat secara lebih mendalam.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9201150"/>
            <a:ext cx="152400" cy="20955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12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66750" y="666750"/>
            <a:ext cx="16954500" cy="8953500"/>
            <a:chOff x="0" y="0"/>
            <a:chExt cx="4465383" cy="23581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65383" cy="2358124"/>
            </a:xfrm>
            <a:custGeom>
              <a:avLst/>
              <a:gdLst/>
              <a:ahLst/>
              <a:cxnLst/>
              <a:rect l="l" t="t" r="r" b="b"/>
              <a:pathLst>
                <a:path w="4465383" h="2358124">
                  <a:moveTo>
                    <a:pt x="20548" y="0"/>
                  </a:moveTo>
                  <a:lnTo>
                    <a:pt x="4444835" y="0"/>
                  </a:lnTo>
                  <a:cubicBezTo>
                    <a:pt x="4456183" y="0"/>
                    <a:pt x="4465383" y="9200"/>
                    <a:pt x="4465383" y="20548"/>
                  </a:cubicBezTo>
                  <a:lnTo>
                    <a:pt x="4465383" y="2337575"/>
                  </a:lnTo>
                  <a:cubicBezTo>
                    <a:pt x="4465383" y="2348924"/>
                    <a:pt x="4456183" y="2358124"/>
                    <a:pt x="4444835" y="2358124"/>
                  </a:cubicBezTo>
                  <a:lnTo>
                    <a:pt x="20548" y="2358124"/>
                  </a:lnTo>
                  <a:cubicBezTo>
                    <a:pt x="9200" y="2358124"/>
                    <a:pt x="0" y="2348924"/>
                    <a:pt x="0" y="2337575"/>
                  </a:cubicBezTo>
                  <a:lnTo>
                    <a:pt x="0" y="20548"/>
                  </a:lnTo>
                  <a:cubicBezTo>
                    <a:pt x="0" y="9200"/>
                    <a:pt x="9200" y="0"/>
                    <a:pt x="20548" y="0"/>
                  </a:cubicBezTo>
                  <a:close/>
                </a:path>
              </a:pathLst>
            </a:custGeom>
            <a:solidFill>
              <a:srgbClr val="CEDEC5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465383" cy="2415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00225" y="1562100"/>
            <a:ext cx="12944475" cy="3619500"/>
            <a:chOff x="0" y="0"/>
            <a:chExt cx="17259300" cy="4826000"/>
          </a:xfrm>
        </p:grpSpPr>
        <p:sp>
          <p:nvSpPr>
            <p:cNvPr id="7" name="TextBox 7"/>
            <p:cNvSpPr txBox="1"/>
            <p:nvPr/>
          </p:nvSpPr>
          <p:spPr>
            <a:xfrm>
              <a:off x="0" y="-85725"/>
              <a:ext cx="17259300" cy="1702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0400"/>
                </a:lnSpc>
              </a:pPr>
              <a:r>
                <a:rPr lang="en-US" sz="8000" spc="-240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Hukum Perpaduan Bebas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187687"/>
              <a:ext cx="17259300" cy="568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000"/>
                </a:lnSpc>
                <a:spcBef>
                  <a:spcPct val="0"/>
                </a:spcBef>
              </a:pPr>
              <a:r>
                <a:rPr lang="en-US" sz="2500" b="1" spc="-37" dirty="0" err="1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Definisi</a:t>
              </a:r>
              <a:r>
                <a:rPr lang="en-US" sz="2500" b="1" spc="-37" dirty="0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 dan </a:t>
              </a:r>
              <a:r>
                <a:rPr lang="en-US" sz="2500" b="1" spc="-37" dirty="0" err="1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penerapan</a:t>
              </a:r>
              <a:r>
                <a:rPr lang="en-US" sz="2500" b="1" spc="-37" dirty="0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 </a:t>
              </a:r>
              <a:r>
                <a:rPr lang="en-US" sz="2500" b="1" spc="-37" dirty="0" err="1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hukum</a:t>
              </a:r>
              <a:r>
                <a:rPr lang="en-US" sz="2500" b="1" spc="-37" dirty="0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 Mendel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059641"/>
              <a:ext cx="13512134" cy="1766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r>
                <a:rPr lang="en-US" sz="2499" spc="-37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Hukum perpaduan bebas menyatakan bahwa </a:t>
              </a:r>
              <a:r>
                <a:rPr lang="en-US" sz="2499" b="1" spc="-37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alel dari gen yang berbeda</a:t>
              </a:r>
              <a:r>
                <a:rPr lang="en-US" sz="2499" spc="-37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diwariskan secara independen satu sama lain, yang memungkinkan variasi genetik yang lebih banyak dalam keturunan.</a:t>
              </a:r>
            </a:p>
          </p:txBody>
        </p:sp>
      </p:grpSp>
      <p:sp>
        <p:nvSpPr>
          <p:cNvPr id="10" name="Freeform 10"/>
          <p:cNvSpPr/>
          <p:nvPr/>
        </p:nvSpPr>
        <p:spPr>
          <a:xfrm rot="-3117037">
            <a:off x="16099474" y="7952721"/>
            <a:ext cx="2112604" cy="1859092"/>
          </a:xfrm>
          <a:custGeom>
            <a:avLst/>
            <a:gdLst/>
            <a:ahLst/>
            <a:cxnLst/>
            <a:rect l="l" t="t" r="r" b="b"/>
            <a:pathLst>
              <a:path w="2112604" h="1859092">
                <a:moveTo>
                  <a:pt x="0" y="0"/>
                </a:moveTo>
                <a:lnTo>
                  <a:pt x="2112605" y="0"/>
                </a:lnTo>
                <a:lnTo>
                  <a:pt x="2112605" y="1859092"/>
                </a:lnTo>
                <a:lnTo>
                  <a:pt x="0" y="18590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 isContent="1"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C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B2C2A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68158" cy="940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0"/>
            <a:ext cx="9296400" cy="10287000"/>
            <a:chOff x="0" y="0"/>
            <a:chExt cx="1220873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0873" cy="1350966"/>
            </a:xfrm>
            <a:custGeom>
              <a:avLst/>
              <a:gdLst/>
              <a:ahLst/>
              <a:cxnLst/>
              <a:rect l="l" t="t" r="r" b="b"/>
              <a:pathLst>
                <a:path w="1220873" h="1350966">
                  <a:moveTo>
                    <a:pt x="0" y="0"/>
                  </a:moveTo>
                  <a:lnTo>
                    <a:pt x="1220873" y="0"/>
                  </a:lnTo>
                  <a:lnTo>
                    <a:pt x="1220873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t="-66" b="-66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66750" y="809625"/>
            <a:ext cx="6886575" cy="308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u="none" strike="noStrike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Proses Perpaduan Alel yang Ceria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6750" y="7407275"/>
            <a:ext cx="6886575" cy="221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Pada hukum Mendel II, alel dari dua sifat berbeda, seperti warna dan bentuk biji, diwariskan secara </a:t>
            </a:r>
            <a:r>
              <a:rPr lang="en-US" sz="2499" b="1" u="none" strike="noStrike" spc="-37">
                <a:solidFill>
                  <a:srgbClr val="7A4D7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bebas</a:t>
            </a: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 Ilustrasi ini menunjukkan bagaimana kombinasi fenotip dapat terjadi dalam generasi keturunan.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C8A2C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68158" cy="940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0"/>
            <a:ext cx="9296400" cy="10287000"/>
            <a:chOff x="0" y="0"/>
            <a:chExt cx="1220873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0873" cy="1350966"/>
            </a:xfrm>
            <a:custGeom>
              <a:avLst/>
              <a:gdLst/>
              <a:ahLst/>
              <a:cxnLst/>
              <a:rect l="l" t="t" r="r" b="b"/>
              <a:pathLst>
                <a:path w="1220873" h="1350966">
                  <a:moveTo>
                    <a:pt x="0" y="0"/>
                  </a:moveTo>
                  <a:lnTo>
                    <a:pt x="1220873" y="0"/>
                  </a:lnTo>
                  <a:lnTo>
                    <a:pt x="1220873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t="-66" b="-66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66750" y="809625"/>
            <a:ext cx="6886575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u="none" strike="noStrike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Gen Dominan dan Resesif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6750" y="7883525"/>
            <a:ext cx="6886575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Pada persilangan dua sifat berbeda, seperti warna dan bentuk biji, gen dominan sering menutupi gen resesif. Contohnya, biji kuning (dominan) dapat menutupi biji hijau (resesif) dalam hasil keturunan.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9201150"/>
            <a:ext cx="152400" cy="20955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15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87375" y="666750"/>
            <a:ext cx="16954500" cy="8953500"/>
            <a:chOff x="0" y="0"/>
            <a:chExt cx="4465383" cy="23581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65383" cy="2358124"/>
            </a:xfrm>
            <a:custGeom>
              <a:avLst/>
              <a:gdLst/>
              <a:ahLst/>
              <a:cxnLst/>
              <a:rect l="l" t="t" r="r" b="b"/>
              <a:pathLst>
                <a:path w="4465383" h="2358124">
                  <a:moveTo>
                    <a:pt x="20548" y="0"/>
                  </a:moveTo>
                  <a:lnTo>
                    <a:pt x="4444835" y="0"/>
                  </a:lnTo>
                  <a:cubicBezTo>
                    <a:pt x="4456183" y="0"/>
                    <a:pt x="4465383" y="9200"/>
                    <a:pt x="4465383" y="20548"/>
                  </a:cubicBezTo>
                  <a:lnTo>
                    <a:pt x="4465383" y="2337575"/>
                  </a:lnTo>
                  <a:cubicBezTo>
                    <a:pt x="4465383" y="2348924"/>
                    <a:pt x="4456183" y="2358124"/>
                    <a:pt x="4444835" y="2358124"/>
                  </a:cubicBezTo>
                  <a:lnTo>
                    <a:pt x="20548" y="2358124"/>
                  </a:lnTo>
                  <a:cubicBezTo>
                    <a:pt x="9200" y="2358124"/>
                    <a:pt x="0" y="2348924"/>
                    <a:pt x="0" y="2337575"/>
                  </a:cubicBezTo>
                  <a:lnTo>
                    <a:pt x="0" y="20548"/>
                  </a:lnTo>
                  <a:cubicBezTo>
                    <a:pt x="0" y="9200"/>
                    <a:pt x="9200" y="0"/>
                    <a:pt x="20548" y="0"/>
                  </a:cubicBezTo>
                  <a:close/>
                </a:path>
              </a:pathLst>
            </a:custGeom>
            <a:solidFill>
              <a:srgbClr val="CEDEC5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465383" cy="2415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3117037">
            <a:off x="16099474" y="7952721"/>
            <a:ext cx="2112604" cy="1859092"/>
          </a:xfrm>
          <a:custGeom>
            <a:avLst/>
            <a:gdLst/>
            <a:ahLst/>
            <a:cxnLst/>
            <a:rect l="l" t="t" r="r" b="b"/>
            <a:pathLst>
              <a:path w="2112604" h="1859092">
                <a:moveTo>
                  <a:pt x="0" y="0"/>
                </a:moveTo>
                <a:lnTo>
                  <a:pt x="2112605" y="0"/>
                </a:lnTo>
                <a:lnTo>
                  <a:pt x="2112605" y="1859092"/>
                </a:lnTo>
                <a:lnTo>
                  <a:pt x="0" y="18590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0333579" y="1418108"/>
            <a:ext cx="6248187" cy="7092537"/>
          </a:xfrm>
          <a:custGeom>
            <a:avLst/>
            <a:gdLst/>
            <a:ahLst/>
            <a:cxnLst/>
            <a:rect l="l" t="t" r="r" b="b"/>
            <a:pathLst>
              <a:path w="6248187" h="7092537">
                <a:moveTo>
                  <a:pt x="0" y="0"/>
                </a:moveTo>
                <a:lnTo>
                  <a:pt x="6248187" y="0"/>
                </a:lnTo>
                <a:lnTo>
                  <a:pt x="6248187" y="7092537"/>
                </a:lnTo>
                <a:lnTo>
                  <a:pt x="0" y="70925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28700" y="1028700"/>
            <a:ext cx="8602088" cy="5334000"/>
            <a:chOff x="0" y="0"/>
            <a:chExt cx="11469451" cy="7112000"/>
          </a:xfrm>
        </p:grpSpPr>
        <p:sp>
          <p:nvSpPr>
            <p:cNvPr id="9" name="TextBox 9"/>
            <p:cNvSpPr txBox="1"/>
            <p:nvPr/>
          </p:nvSpPr>
          <p:spPr>
            <a:xfrm>
              <a:off x="0" y="-85725"/>
              <a:ext cx="10774221" cy="34554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0400"/>
                </a:lnSpc>
              </a:pPr>
              <a:r>
                <a:rPr lang="en-US" sz="8000" spc="-240" dirty="0" err="1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Contoh</a:t>
              </a:r>
              <a:r>
                <a:rPr lang="en-US" sz="8000" spc="-240" dirty="0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 </a:t>
              </a:r>
            </a:p>
            <a:p>
              <a:pPr marL="0" lvl="0" indent="0" algn="l">
                <a:lnSpc>
                  <a:spcPts val="10400"/>
                </a:lnSpc>
              </a:pPr>
              <a:r>
                <a:rPr lang="en-US" sz="8000" spc="-240" dirty="0" err="1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Persilangan</a:t>
              </a:r>
              <a:r>
                <a:rPr lang="en-US" sz="8000" spc="-240" dirty="0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 </a:t>
              </a:r>
              <a:r>
                <a:rPr lang="en-US" sz="8000" spc="-240" dirty="0" err="1">
                  <a:solidFill>
                    <a:srgbClr val="7A4D7A"/>
                  </a:solidFill>
                  <a:latin typeface="Georgia Pro Condensed"/>
                  <a:ea typeface="Georgia Pro Condensed"/>
                  <a:cs typeface="Georgia Pro Condensed"/>
                  <a:sym typeface="Georgia Pro Condensed"/>
                </a:rPr>
                <a:t>Dihibrid</a:t>
              </a:r>
              <a:endParaRPr lang="en-US" sz="8000" spc="-240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940287"/>
              <a:ext cx="11469451" cy="568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000"/>
                </a:lnSpc>
                <a:spcBef>
                  <a:spcPct val="0"/>
                </a:spcBef>
              </a:pPr>
              <a:r>
                <a:rPr lang="en-US" sz="2500" b="1" spc="-37">
                  <a:solidFill>
                    <a:srgbClr val="7A4D7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Memahami konsep pewarisan dua sifat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812241"/>
              <a:ext cx="8979318" cy="22997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Persilangan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dihibrid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adalah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metode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pewarisan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dua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sifat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berbeda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secara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bersamaan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.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Contohnya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,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warna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dan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bentuk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biji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pada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kacang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ercis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, yang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menggabungkan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gen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dominan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dan </a:t>
              </a:r>
              <a:r>
                <a:rPr lang="en-US" sz="2499" spc="-37" dirty="0" err="1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resesif</a:t>
              </a:r>
              <a:r>
                <a:rPr lang="en-US" sz="2499" spc="-37" dirty="0">
                  <a:solidFill>
                    <a:srgbClr val="7A4D7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3271" y="898813"/>
            <a:ext cx="16841458" cy="8359487"/>
          </a:xfrm>
          <a:custGeom>
            <a:avLst/>
            <a:gdLst/>
            <a:ahLst/>
            <a:cxnLst/>
            <a:rect l="l" t="t" r="r" b="b"/>
            <a:pathLst>
              <a:path w="16841458" h="8359487">
                <a:moveTo>
                  <a:pt x="0" y="0"/>
                </a:moveTo>
                <a:lnTo>
                  <a:pt x="16841458" y="0"/>
                </a:lnTo>
                <a:lnTo>
                  <a:pt x="16841458" y="8359487"/>
                </a:lnTo>
                <a:lnTo>
                  <a:pt x="0" y="8359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7054403" y="-858258"/>
            <a:ext cx="2467193" cy="2457942"/>
          </a:xfrm>
          <a:custGeom>
            <a:avLst/>
            <a:gdLst/>
            <a:ahLst/>
            <a:cxnLst/>
            <a:rect l="l" t="t" r="r" b="b"/>
            <a:pathLst>
              <a:path w="2467193" h="2457942">
                <a:moveTo>
                  <a:pt x="0" y="0"/>
                </a:moveTo>
                <a:lnTo>
                  <a:pt x="2467194" y="0"/>
                </a:lnTo>
                <a:lnTo>
                  <a:pt x="2467194" y="2457941"/>
                </a:lnTo>
                <a:lnTo>
                  <a:pt x="0" y="24579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7428346" y="370712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1" y="0"/>
                </a:lnTo>
                <a:lnTo>
                  <a:pt x="528101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6362006" y="2385080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0" y="0"/>
                </a:lnTo>
                <a:lnTo>
                  <a:pt x="528100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564120" y="1747686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1" y="0"/>
                </a:lnTo>
                <a:lnTo>
                  <a:pt x="528101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-1105866" y="9058029"/>
            <a:ext cx="2467193" cy="2457942"/>
          </a:xfrm>
          <a:custGeom>
            <a:avLst/>
            <a:gdLst/>
            <a:ahLst/>
            <a:cxnLst/>
            <a:rect l="l" t="t" r="r" b="b"/>
            <a:pathLst>
              <a:path w="2467193" h="2457942">
                <a:moveTo>
                  <a:pt x="0" y="0"/>
                </a:moveTo>
                <a:lnTo>
                  <a:pt x="2467194" y="0"/>
                </a:lnTo>
                <a:lnTo>
                  <a:pt x="2467194" y="2457942"/>
                </a:lnTo>
                <a:lnTo>
                  <a:pt x="0" y="24579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369901" y="5778955"/>
            <a:ext cx="528101" cy="528101"/>
          </a:xfrm>
          <a:custGeom>
            <a:avLst/>
            <a:gdLst/>
            <a:ahLst/>
            <a:cxnLst/>
            <a:rect l="l" t="t" r="r" b="b"/>
            <a:pathLst>
              <a:path w="528101" h="528101">
                <a:moveTo>
                  <a:pt x="0" y="0"/>
                </a:moveTo>
                <a:lnTo>
                  <a:pt x="528101" y="0"/>
                </a:lnTo>
                <a:lnTo>
                  <a:pt x="528101" y="528101"/>
                </a:lnTo>
                <a:lnTo>
                  <a:pt x="0" y="5281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7385063" y="9337515"/>
            <a:ext cx="1346279" cy="1346279"/>
          </a:xfrm>
          <a:custGeom>
            <a:avLst/>
            <a:gdLst/>
            <a:ahLst/>
            <a:cxnLst/>
            <a:rect l="l" t="t" r="r" b="b"/>
            <a:pathLst>
              <a:path w="1346279" h="1346279">
                <a:moveTo>
                  <a:pt x="0" y="0"/>
                </a:moveTo>
                <a:lnTo>
                  <a:pt x="1346279" y="0"/>
                </a:lnTo>
                <a:lnTo>
                  <a:pt x="1346279" y="1346280"/>
                </a:lnTo>
                <a:lnTo>
                  <a:pt x="0" y="1346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5975780" y="8110618"/>
            <a:ext cx="386226" cy="386226"/>
          </a:xfrm>
          <a:custGeom>
            <a:avLst/>
            <a:gdLst/>
            <a:ahLst/>
            <a:cxnLst/>
            <a:rect l="l" t="t" r="r" b="b"/>
            <a:pathLst>
              <a:path w="386226" h="386226">
                <a:moveTo>
                  <a:pt x="0" y="0"/>
                </a:moveTo>
                <a:lnTo>
                  <a:pt x="386226" y="0"/>
                </a:lnTo>
                <a:lnTo>
                  <a:pt x="386226" y="386226"/>
                </a:lnTo>
                <a:lnTo>
                  <a:pt x="0" y="3862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10026214" y="5608113"/>
            <a:ext cx="475978" cy="475978"/>
          </a:xfrm>
          <a:custGeom>
            <a:avLst/>
            <a:gdLst/>
            <a:ahLst/>
            <a:cxnLst/>
            <a:rect l="l" t="t" r="r" b="b"/>
            <a:pathLst>
              <a:path w="475978" h="475978">
                <a:moveTo>
                  <a:pt x="0" y="0"/>
                </a:moveTo>
                <a:lnTo>
                  <a:pt x="475979" y="0"/>
                </a:lnTo>
                <a:lnTo>
                  <a:pt x="475979" y="475979"/>
                </a:lnTo>
                <a:lnTo>
                  <a:pt x="0" y="4759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>
            <a:off x="10026214" y="7103023"/>
            <a:ext cx="475978" cy="475978"/>
          </a:xfrm>
          <a:custGeom>
            <a:avLst/>
            <a:gdLst/>
            <a:ahLst/>
            <a:cxnLst/>
            <a:rect l="l" t="t" r="r" b="b"/>
            <a:pathLst>
              <a:path w="475978" h="475978">
                <a:moveTo>
                  <a:pt x="0" y="0"/>
                </a:moveTo>
                <a:lnTo>
                  <a:pt x="475979" y="0"/>
                </a:lnTo>
                <a:lnTo>
                  <a:pt x="475979" y="475978"/>
                </a:lnTo>
                <a:lnTo>
                  <a:pt x="0" y="4759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810745">
            <a:off x="5063023" y="6737267"/>
            <a:ext cx="756331" cy="326168"/>
          </a:xfrm>
          <a:custGeom>
            <a:avLst/>
            <a:gdLst/>
            <a:ahLst/>
            <a:cxnLst/>
            <a:rect l="l" t="t" r="r" b="b"/>
            <a:pathLst>
              <a:path w="756331" h="326168">
                <a:moveTo>
                  <a:pt x="0" y="0"/>
                </a:moveTo>
                <a:lnTo>
                  <a:pt x="756331" y="0"/>
                </a:lnTo>
                <a:lnTo>
                  <a:pt x="756331" y="326168"/>
                </a:lnTo>
                <a:lnTo>
                  <a:pt x="0" y="32616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237559">
            <a:off x="2307720" y="5997431"/>
            <a:ext cx="2349060" cy="1805840"/>
          </a:xfrm>
          <a:custGeom>
            <a:avLst/>
            <a:gdLst/>
            <a:ahLst/>
            <a:cxnLst/>
            <a:rect l="l" t="t" r="r" b="b"/>
            <a:pathLst>
              <a:path w="2349060" h="1805840">
                <a:moveTo>
                  <a:pt x="0" y="0"/>
                </a:moveTo>
                <a:lnTo>
                  <a:pt x="2349060" y="0"/>
                </a:lnTo>
                <a:lnTo>
                  <a:pt x="2349060" y="1805840"/>
                </a:lnTo>
                <a:lnTo>
                  <a:pt x="0" y="180584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846991" y="6131571"/>
            <a:ext cx="3121948" cy="1537559"/>
          </a:xfrm>
          <a:custGeom>
            <a:avLst/>
            <a:gdLst/>
            <a:ahLst/>
            <a:cxnLst/>
            <a:rect l="l" t="t" r="r" b="b"/>
            <a:pathLst>
              <a:path w="3121948" h="1537559">
                <a:moveTo>
                  <a:pt x="0" y="0"/>
                </a:moveTo>
                <a:lnTo>
                  <a:pt x="3121948" y="0"/>
                </a:lnTo>
                <a:lnTo>
                  <a:pt x="3121948" y="1537560"/>
                </a:lnTo>
                <a:lnTo>
                  <a:pt x="0" y="153756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092221" y="1671486"/>
            <a:ext cx="14103559" cy="1252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2"/>
              </a:lnSpc>
            </a:pPr>
            <a:r>
              <a:rPr lang="en-US" sz="8078" b="1" dirty="0" err="1">
                <a:solidFill>
                  <a:srgbClr val="49392E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Helvetica Now Condensed Bold"/>
              </a:rPr>
              <a:t>Contoh</a:t>
            </a:r>
            <a:r>
              <a:rPr lang="en-US" sz="8078" b="1" dirty="0">
                <a:solidFill>
                  <a:srgbClr val="49392E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Helvetica Now Condensed Bold"/>
              </a:rPr>
              <a:t> </a:t>
            </a:r>
            <a:r>
              <a:rPr lang="en-US" sz="8078" b="1" dirty="0" err="1">
                <a:solidFill>
                  <a:srgbClr val="49392E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Helvetica Now Condensed Bold"/>
              </a:rPr>
              <a:t>Persilangan</a:t>
            </a:r>
            <a:r>
              <a:rPr lang="en-US" sz="8078" b="1" dirty="0">
                <a:solidFill>
                  <a:srgbClr val="49392E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Helvetica Now Condensed Bold"/>
              </a:rPr>
              <a:t> </a:t>
            </a:r>
            <a:r>
              <a:rPr lang="en-US" sz="8078" b="1" dirty="0" err="1">
                <a:solidFill>
                  <a:srgbClr val="49392E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Helvetica Now Condensed Bold"/>
              </a:rPr>
              <a:t>Dihibrid</a:t>
            </a:r>
            <a:endParaRPr lang="en-US" sz="8078" b="1" dirty="0">
              <a:solidFill>
                <a:srgbClr val="49392E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  <a:sym typeface="Helvetica Now Condensed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705523" y="5335485"/>
            <a:ext cx="4568146" cy="944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3"/>
              </a:lnSpc>
            </a:pPr>
            <a:r>
              <a:rPr lang="en-US" sz="2645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Semua keturunan F1 biji kuning bulat (BbKk)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05523" y="6596389"/>
            <a:ext cx="4184365" cy="1412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3"/>
              </a:lnSpc>
            </a:pPr>
            <a:r>
              <a:rPr lang="en-US" sz="2645">
                <a:solidFill>
                  <a:srgbClr val="49392E"/>
                </a:solidFill>
                <a:latin typeface="Poppins"/>
                <a:ea typeface="Poppins"/>
                <a:cs typeface="Poppins"/>
                <a:sym typeface="Poppins"/>
              </a:rPr>
              <a:t>Hasil persilangan menghasilkan perbandingan 9:3:3:1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92221" y="4521778"/>
            <a:ext cx="2780059" cy="88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8"/>
              </a:lnSpc>
            </a:pPr>
            <a:r>
              <a:rPr lang="en-US" sz="2470" b="1">
                <a:solidFill>
                  <a:srgbClr val="49392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Biji bulat kuning (BBKK)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933625" y="4521778"/>
            <a:ext cx="2948681" cy="88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8"/>
              </a:lnSpc>
            </a:pPr>
            <a:r>
              <a:rPr lang="en-US" sz="2470" b="1">
                <a:solidFill>
                  <a:srgbClr val="49392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Biji keriput hijau(bbkk)</a:t>
            </a:r>
          </a:p>
        </p:txBody>
      </p:sp>
      <p:sp>
        <p:nvSpPr>
          <p:cNvPr id="22" name="Freeform 22"/>
          <p:cNvSpPr/>
          <p:nvPr/>
        </p:nvSpPr>
        <p:spPr>
          <a:xfrm>
            <a:off x="10026214" y="4073592"/>
            <a:ext cx="5307288" cy="841790"/>
          </a:xfrm>
          <a:custGeom>
            <a:avLst/>
            <a:gdLst/>
            <a:ahLst/>
            <a:cxnLst/>
            <a:rect l="l" t="t" r="r" b="b"/>
            <a:pathLst>
              <a:path w="5307288" h="841790">
                <a:moveTo>
                  <a:pt x="0" y="0"/>
                </a:moveTo>
                <a:lnTo>
                  <a:pt x="5307289" y="0"/>
                </a:lnTo>
                <a:lnTo>
                  <a:pt x="5307289" y="841790"/>
                </a:lnTo>
                <a:lnTo>
                  <a:pt x="0" y="84179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r="-28169"/>
            </a:stretch>
          </a:blipFill>
          <a:ln cap="sq">
            <a:noFill/>
            <a:prstDash val="solid"/>
            <a:miter/>
          </a:ln>
        </p:spPr>
      </p:sp>
      <p:sp>
        <p:nvSpPr>
          <p:cNvPr id="23" name="TextBox 23"/>
          <p:cNvSpPr txBox="1"/>
          <p:nvPr/>
        </p:nvSpPr>
        <p:spPr>
          <a:xfrm>
            <a:off x="10873948" y="4138099"/>
            <a:ext cx="3356373" cy="566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9"/>
              </a:lnSpc>
            </a:pPr>
            <a:r>
              <a:rPr lang="en-US" sz="3206" b="1">
                <a:solidFill>
                  <a:srgbClr val="FFF3E7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Maka: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C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B2C2A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68158" cy="940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0"/>
            <a:ext cx="9296400" cy="10287000"/>
            <a:chOff x="0" y="0"/>
            <a:chExt cx="1220873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0873" cy="1350966"/>
            </a:xfrm>
            <a:custGeom>
              <a:avLst/>
              <a:gdLst/>
              <a:ahLst/>
              <a:cxnLst/>
              <a:rect l="l" t="t" r="r" b="b"/>
              <a:pathLst>
                <a:path w="1220873" h="1350966">
                  <a:moveTo>
                    <a:pt x="0" y="0"/>
                  </a:moveTo>
                  <a:lnTo>
                    <a:pt x="1220873" y="0"/>
                  </a:lnTo>
                  <a:lnTo>
                    <a:pt x="1220873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t="-66" b="-66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66750" y="809625"/>
            <a:ext cx="6886575" cy="308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u="none" strike="noStrike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Warna dan Bentuk Biji Kacang Ercis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6750" y="7820025"/>
            <a:ext cx="6886575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Dalam contoh ini, kita akan melihat </a:t>
            </a:r>
            <a:r>
              <a:rPr lang="en-US" sz="2499" b="1" u="none" strike="noStrike" spc="-37">
                <a:solidFill>
                  <a:srgbClr val="7A4D7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dua sifat berbeda</a:t>
            </a: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pada kacang ercis, yaitu warna biji (kuning dan hijau) serta bentuk biji (bulat dan keriput) yang diwariskan secara bersamaan.</a:t>
            </a:r>
          </a:p>
        </p:txBody>
      </p:sp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C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6400" y="0"/>
            <a:ext cx="8991600" cy="3352800"/>
            <a:chOff x="0" y="0"/>
            <a:chExt cx="2368158" cy="883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8158" cy="883042"/>
            </a:xfrm>
            <a:custGeom>
              <a:avLst/>
              <a:gdLst/>
              <a:ahLst/>
              <a:cxnLst/>
              <a:rect l="l" t="t" r="r" b="b"/>
              <a:pathLst>
                <a:path w="2368158" h="883042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B2C2A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68158" cy="940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0"/>
            <a:ext cx="9296400" cy="10287000"/>
            <a:chOff x="0" y="0"/>
            <a:chExt cx="1220873" cy="13509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0873" cy="1350966"/>
            </a:xfrm>
            <a:custGeom>
              <a:avLst/>
              <a:gdLst/>
              <a:ahLst/>
              <a:cxnLst/>
              <a:rect l="l" t="t" r="r" b="b"/>
              <a:pathLst>
                <a:path w="1220873" h="1350966">
                  <a:moveTo>
                    <a:pt x="0" y="0"/>
                  </a:moveTo>
                  <a:lnTo>
                    <a:pt x="1220873" y="0"/>
                  </a:lnTo>
                  <a:lnTo>
                    <a:pt x="1220873" y="1350966"/>
                  </a:lnTo>
                  <a:lnTo>
                    <a:pt x="0" y="1350966"/>
                  </a:lnTo>
                  <a:close/>
                </a:path>
              </a:pathLst>
            </a:custGeom>
            <a:blipFill>
              <a:blip r:embed="rId2"/>
              <a:stretch>
                <a:fillRect l="-8205" r="-6737" b="-15095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66750" y="809625"/>
            <a:ext cx="6886575" cy="308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u="none" strike="noStrike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Rasio</a:t>
            </a:r>
            <a:r>
              <a:rPr lang="en-US" sz="8000" u="none" strike="noStrike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</a:t>
            </a:r>
            <a:r>
              <a:rPr lang="en-US" sz="8000" u="none" strike="noStrike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Fenotip</a:t>
            </a:r>
            <a:r>
              <a:rPr lang="en-US" sz="8000" u="none" strike="noStrike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</a:t>
            </a:r>
            <a:r>
              <a:rPr lang="en-US" sz="8000" u="none" strike="noStrike" dirty="0" err="1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Klasik</a:t>
            </a:r>
            <a:r>
              <a:rPr lang="en-US" sz="8000" u="none" strike="noStrike" dirty="0">
                <a:solidFill>
                  <a:srgbClr val="7A4D7A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dan Latihan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6750" y="7883525"/>
            <a:ext cx="6886575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499" u="none" strike="noStrike" spc="-37">
                <a:solidFill>
                  <a:srgbClr val="7A4D7A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Rasio fenotip klasik 9:3:3:1 menggambarkan pola pewarisan dua sifat. Latih pemahaman dengan soal interaktif agar konsep genotip dan fenotip lebih jelas dalam persilangan dihibrid.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777</Words>
  <Application>Microsoft Office PowerPoint</Application>
  <PresentationFormat>Custom</PresentationFormat>
  <Paragraphs>86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Helvetica World Bold</vt:lpstr>
      <vt:lpstr>Poppins Bold</vt:lpstr>
      <vt:lpstr>Poppins</vt:lpstr>
      <vt:lpstr>Georgia Pro Condensed</vt:lpstr>
      <vt:lpstr>Helvetica Now Condensed Bold</vt:lpstr>
      <vt:lpstr>Calibri</vt:lpstr>
      <vt:lpstr>Arial</vt:lpstr>
      <vt:lpstr>Ebrima</vt:lpstr>
      <vt:lpstr>Georgia Pro Condensed Bold</vt:lpstr>
      <vt:lpstr>Helvetica World</vt:lpstr>
      <vt:lpstr>Poppins Semi-Bold</vt:lpstr>
      <vt:lpstr>Unique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- Hukum Mendel dan Genetika</dc:title>
  <dc:description>Presentasi - Hukum Mendel dan Genetika</dc:description>
  <cp:lastModifiedBy>Leni Rosilawati</cp:lastModifiedBy>
  <cp:revision>7</cp:revision>
  <dcterms:created xsi:type="dcterms:W3CDTF">2006-08-16T00:00:00Z</dcterms:created>
  <dcterms:modified xsi:type="dcterms:W3CDTF">2026-04-21T14:17:49Z</dcterms:modified>
  <dc:identifier>DAHAFTiWDmE</dc:identifier>
</cp:coreProperties>
</file>